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320" r:id="rId2"/>
    <p:sldId id="325" r:id="rId3"/>
    <p:sldId id="332" r:id="rId4"/>
    <p:sldId id="333" r:id="rId5"/>
    <p:sldId id="334" r:id="rId6"/>
    <p:sldId id="335" r:id="rId7"/>
    <p:sldId id="336" r:id="rId8"/>
    <p:sldId id="330" r:id="rId9"/>
    <p:sldId id="33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A4C24-8829-412F-A17A-ACD9E3271EC4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879D4-BDFC-486C-9B9D-A6A914277E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99979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112568"/>
          </a:xfrm>
        </p:spPr>
        <p:txBody>
          <a:bodyPr/>
          <a:lstStyle/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99592" y="6525344"/>
            <a:ext cx="7344816" cy="2160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74496" y="6525344"/>
            <a:ext cx="762000" cy="2160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2260"/>
            <a:ext cx="8928992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504" y="1340768"/>
            <a:ext cx="4392488" cy="5112568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4008" y="1340768"/>
            <a:ext cx="4398640" cy="5112568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5832"/>
            <a:ext cx="8928992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1350696"/>
            <a:ext cx="4392000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dirty="0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4008" y="1355205"/>
            <a:ext cx="4392000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07504" y="2010048"/>
            <a:ext cx="4392000" cy="4443288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4008" y="2010048"/>
            <a:ext cx="4392000" cy="4443288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5832"/>
            <a:ext cx="8928992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07504" y="59671"/>
            <a:ext cx="8928992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107504" y="1340768"/>
            <a:ext cx="8928992" cy="51125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dirty="0" smtClean="0"/>
              <a:t>Образец текста</a:t>
            </a:r>
          </a:p>
          <a:p>
            <a:pPr lvl="1" eaLnBrk="1" latinLnBrk="0" hangingPunct="1"/>
            <a:r>
              <a:rPr kumimoji="0" lang="ru-RU" dirty="0" smtClean="0"/>
              <a:t>Второй уровень</a:t>
            </a:r>
          </a:p>
          <a:p>
            <a:pPr lvl="2" eaLnBrk="1" latinLnBrk="0" hangingPunct="1"/>
            <a:r>
              <a:rPr kumimoji="0" lang="ru-RU" dirty="0" smtClean="0"/>
              <a:t>Третий уровень</a:t>
            </a:r>
          </a:p>
          <a:p>
            <a:pPr lvl="3" eaLnBrk="1" latinLnBrk="0" hangingPunct="1"/>
            <a:r>
              <a:rPr kumimoji="0" lang="ru-RU" dirty="0" smtClean="0"/>
              <a:t>Четвертый уровень</a:t>
            </a:r>
          </a:p>
          <a:p>
            <a:pPr lvl="4" eaLnBrk="1" latinLnBrk="0" hangingPunct="1"/>
            <a:r>
              <a:rPr kumimoji="0" lang="ru-RU" dirty="0" smtClean="0"/>
              <a:t>Пятый уровень</a:t>
            </a:r>
            <a:endParaRPr kumimoji="0" lang="en-US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107504" y="6525344"/>
            <a:ext cx="720080" cy="21602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899592" y="6525344"/>
            <a:ext cx="7344816" cy="21602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274496" y="6525344"/>
            <a:ext cx="762000" cy="21602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lnSpc>
          <a:spcPct val="80000"/>
        </a:lnSpc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lnSpc>
          <a:spcPct val="80000"/>
        </a:lnSpc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lnSpc>
          <a:spcPct val="80000"/>
        </a:lnSpc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lnSpc>
          <a:spcPct val="80000"/>
        </a:lnSpc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lnSpc>
          <a:spcPct val="80000"/>
        </a:lnSpc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lnSpc>
          <a:spcPct val="80000"/>
        </a:lnSpc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155872"/>
            <a:ext cx="8290120" cy="4225456"/>
          </a:xfrm>
        </p:spPr>
        <p:txBody>
          <a:bodyPr/>
          <a:lstStyle/>
          <a:p>
            <a:r>
              <a:rPr lang="ru-RU" sz="6200" dirty="0"/>
              <a:t>Подготовка </a:t>
            </a:r>
            <a:br>
              <a:rPr lang="ru-RU" sz="6200" dirty="0"/>
            </a:br>
            <a:r>
              <a:rPr lang="ru-RU" sz="6200" dirty="0"/>
              <a:t>научно-педагогических кадров высшей квалификации </a:t>
            </a:r>
            <a:br>
              <a:rPr lang="ru-RU" sz="6200" dirty="0"/>
            </a:br>
            <a:r>
              <a:rPr lang="ru-RU" sz="6200"/>
              <a:t>в </a:t>
            </a:r>
            <a:r>
              <a:rPr lang="ru-RU" sz="6200" smtClean="0"/>
              <a:t>аспирантуре, </a:t>
            </a:r>
            <a:r>
              <a:rPr lang="ru-RU" sz="6200" dirty="0" smtClean="0"/>
              <a:t>2 курс</a:t>
            </a:r>
            <a:endParaRPr lang="ru-RU" sz="6200" dirty="0"/>
          </a:p>
        </p:txBody>
      </p:sp>
    </p:spTree>
    <p:extLst>
      <p:ext uri="{BB962C8B-B14F-4D97-AF65-F5344CB8AC3E}">
        <p14:creationId xmlns="" xmlns:p14="http://schemas.microsoft.com/office/powerpoint/2010/main" val="237272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04663"/>
            <a:ext cx="8928992" cy="79800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2015-2016 </a:t>
            </a:r>
            <a:r>
              <a:rPr lang="ru-RU" dirty="0" err="1" smtClean="0"/>
              <a:t>уч.г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82172501"/>
              </p:ext>
            </p:extLst>
          </p:nvPr>
        </p:nvGraphicFramePr>
        <p:xfrm>
          <a:off x="107950" y="1341438"/>
          <a:ext cx="8928546" cy="37673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76218"/>
                <a:gridCol w="2952328"/>
              </a:tblGrid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endParaRPr lang="ru-RU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endParaRPr lang="ru-RU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Наименование дисциплины</a:t>
                      </a:r>
                      <a:endParaRPr lang="ru-RU" sz="16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600" b="1" dirty="0" smtClean="0"/>
                        <a:t>Форма аттестации</a:t>
                      </a:r>
                      <a:endParaRPr lang="ru-RU" sz="16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13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400" dirty="0" smtClean="0"/>
                        <a:t> Психологические аспекты высшего образования   3</a:t>
                      </a:r>
                      <a:r>
                        <a:rPr lang="ru-RU" sz="1400" baseline="0" dirty="0" smtClean="0"/>
                        <a:t> семестр</a:t>
                      </a:r>
                      <a:endParaRPr lang="ru-RU" sz="1400" dirty="0" smtClean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400" dirty="0" smtClean="0"/>
                        <a:t>Методология научных исследований  3 семестр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400" dirty="0" smtClean="0"/>
                        <a:t>Методология построения образовательного процесса в высшей школе  4 семестр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400" dirty="0" err="1" smtClean="0"/>
                        <a:t>Спецдисциплина</a:t>
                      </a:r>
                      <a:r>
                        <a:rPr lang="ru-RU" sz="1400" dirty="0" smtClean="0"/>
                        <a:t>   4 семестр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400" dirty="0" smtClean="0"/>
                        <a:t>Специальные дисциплины по выбору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b="0" dirty="0" smtClean="0"/>
                        <a:t>Зачет с оценкой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b="0" dirty="0" smtClean="0"/>
                        <a:t>Экзамен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b="0" dirty="0" smtClean="0"/>
                        <a:t>Экзамен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1400" b="0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b="0" dirty="0" smtClean="0"/>
                        <a:t>Экзамен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b="0" dirty="0" smtClean="0"/>
                        <a:t>Зачет</a:t>
                      </a:r>
                      <a:endParaRPr lang="ru-RU" sz="14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b="1" dirty="0" smtClean="0"/>
                        <a:t>Психолого-педагогическая практика 3 семестр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b="1" dirty="0" smtClean="0"/>
                        <a:t>Педагогическая практика                        4 семестр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600" b="1" dirty="0" smtClean="0"/>
                        <a:t>Зачет</a:t>
                      </a:r>
                    </a:p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600" b="1" dirty="0" smtClean="0"/>
                        <a:t>зачет</a:t>
                      </a:r>
                      <a:endParaRPr lang="ru-RU" sz="16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b="1" dirty="0" smtClean="0"/>
                        <a:t>Отчет НИР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600" b="1" dirty="0" smtClean="0"/>
                        <a:t>25.12.2015 г.</a:t>
                      </a:r>
                    </a:p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600" b="1" dirty="0" smtClean="0"/>
                        <a:t>25.05.2016 г.</a:t>
                      </a:r>
                      <a:endParaRPr lang="ru-RU" sz="16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5202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27583" y="836708"/>
          <a:ext cx="7344818" cy="5190944"/>
        </p:xfrm>
        <a:graphic>
          <a:graphicData uri="http://schemas.openxmlformats.org/drawingml/2006/table">
            <a:tbl>
              <a:tblPr/>
              <a:tblGrid>
                <a:gridCol w="866347"/>
                <a:gridCol w="717830"/>
                <a:gridCol w="792088"/>
                <a:gridCol w="1440160"/>
                <a:gridCol w="1325991"/>
                <a:gridCol w="824597"/>
                <a:gridCol w="1377805"/>
              </a:tblGrid>
              <a:tr h="19258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6"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Расписание учебных занятий аспирантов 2 курс 2015-2016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уч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год</a:t>
                      </a:r>
                    </a:p>
                  </a:txBody>
                  <a:tcPr marL="7876" marR="7876" marT="7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258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25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понед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вторник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среда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четверг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пятница 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суббота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3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10.00-11.35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76" marR="7876" marT="7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76" marR="7876" marT="7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76" marR="7876" marT="7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76" marR="7876" marT="78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1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Лекция   </a:t>
                      </a:r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Психологические аспекты высшего образования           </a:t>
                      </a:r>
                      <a:r>
                        <a:rPr lang="ru-RU" sz="1200" b="1" i="1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419-3 </a:t>
                      </a:r>
                      <a:r>
                        <a:rPr lang="ru-RU" sz="1200" b="1" i="1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корп</a:t>
                      </a:r>
                      <a:endParaRPr lang="ru-RU" sz="1200" b="1" i="1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876" marR="7876" marT="7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11.45-13.20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76" marR="7876" marT="7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76" marR="7876" marT="7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76" marR="7876" marT="7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76" marR="7876" marT="78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1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Лаб. работа   </a:t>
                      </a:r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Психологические аспекты высшего образования           </a:t>
                      </a:r>
                      <a:r>
                        <a:rPr lang="ru-RU" sz="1200" b="1" i="1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419-3 </a:t>
                      </a:r>
                      <a:r>
                        <a:rPr lang="ru-RU" sz="1200" b="1" i="1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корп</a:t>
                      </a:r>
                      <a:endParaRPr lang="ru-RU" sz="1200" b="1" i="1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876" marR="7876" marT="7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5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76" marR="7876" marT="7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76" marR="7876" marT="7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76" marR="7876" marT="7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76" marR="7876" marT="7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76" marR="7876" marT="78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47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18.00-19.30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76" marR="7876" marT="7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76" marR="7876" marT="7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1" u="sng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Практич</a:t>
                      </a:r>
                      <a:r>
                        <a:rPr lang="ru-RU" sz="1400" b="1" i="1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работа</a:t>
                      </a:r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Психологические аспекты высшего образования                         </a:t>
                      </a:r>
                      <a:r>
                        <a:rPr lang="ru-RU" sz="1400" b="1" i="1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308-3 </a:t>
                      </a:r>
                      <a:r>
                        <a:rPr lang="ru-RU" sz="1400" b="1" i="1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корп</a:t>
                      </a:r>
                      <a:endParaRPr lang="ru-RU" sz="1400" b="1" i="1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876" marR="7876" marT="7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Методология научных исследований                     </a:t>
                      </a:r>
                      <a:r>
                        <a:rPr lang="ru-RU" sz="1400" b="1" i="1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308-3 </a:t>
                      </a:r>
                      <a:r>
                        <a:rPr lang="ru-RU" sz="1400" b="1" i="1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корп</a:t>
                      </a:r>
                      <a:endParaRPr lang="ru-RU" sz="1400" b="1" i="1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876" marR="7876" marT="7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76" marR="7876" marT="7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28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19.40-21.00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76" marR="7876" marT="7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1" u="sng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Практич</a:t>
                      </a:r>
                      <a:r>
                        <a:rPr lang="ru-RU" sz="1400" b="1" i="1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работа</a:t>
                      </a:r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Психологические аспекты высшего образования                           </a:t>
                      </a:r>
                      <a:r>
                        <a:rPr lang="ru-RU" sz="1400" b="1" i="1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308-3 </a:t>
                      </a:r>
                      <a:r>
                        <a:rPr lang="ru-RU" sz="1400" b="1" i="1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корп</a:t>
                      </a:r>
                      <a:endParaRPr lang="ru-RU" sz="1400" b="1" i="1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876" marR="7876" marT="7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Пояснение к расписанию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sz="2800" dirty="0" smtClean="0"/>
              <a:t>«Психологические аспекты высшего образования» занятия начнутся с </a:t>
            </a:r>
            <a:r>
              <a:rPr lang="ru-RU" sz="2800" dirty="0" smtClean="0">
                <a:solidFill>
                  <a:srgbClr val="FF0000"/>
                </a:solidFill>
              </a:rPr>
              <a:t>19 сентября</a:t>
            </a:r>
            <a:r>
              <a:rPr lang="ru-RU" sz="2800" dirty="0" smtClean="0"/>
              <a:t>;</a:t>
            </a:r>
          </a:p>
          <a:p>
            <a:pPr>
              <a:lnSpc>
                <a:spcPct val="150000"/>
              </a:lnSpc>
              <a:buNone/>
            </a:pPr>
            <a:endParaRPr lang="ru-RU" sz="2800" dirty="0" smtClean="0"/>
          </a:p>
          <a:p>
            <a:pPr>
              <a:lnSpc>
                <a:spcPct val="150000"/>
              </a:lnSpc>
              <a:buNone/>
            </a:pPr>
            <a:r>
              <a:rPr lang="ru-RU" sz="2800" dirty="0" smtClean="0"/>
              <a:t>«Методология научных исследований» </a:t>
            </a:r>
          </a:p>
          <a:p>
            <a:pPr>
              <a:lnSpc>
                <a:spcPct val="150000"/>
              </a:lnSpc>
              <a:buNone/>
            </a:pPr>
            <a:r>
              <a:rPr lang="ru-RU" sz="2800" dirty="0" smtClean="0"/>
              <a:t>	 занятия начнутся с </a:t>
            </a:r>
            <a:r>
              <a:rPr lang="ru-RU" sz="2800" dirty="0" smtClean="0">
                <a:solidFill>
                  <a:srgbClr val="FF0000"/>
                </a:solidFill>
              </a:rPr>
              <a:t>1 октября</a:t>
            </a:r>
            <a:r>
              <a:rPr lang="ru-RU" sz="28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Педагогическая практика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ru-RU" sz="1600" b="1" dirty="0" smtClean="0"/>
          </a:p>
          <a:p>
            <a:pPr algn="just"/>
            <a:r>
              <a:rPr lang="ru-RU" sz="1600" b="1" dirty="0" smtClean="0"/>
              <a:t>Педагогическая практика </a:t>
            </a:r>
            <a:r>
              <a:rPr lang="ru-RU" sz="1600" dirty="0" smtClean="0"/>
              <a:t>представляет собой вид практической деятельности аспирантов по осуществлению образовательного процесса в высшей школе, включающего преподавание специальных дисциплин, организацию учебной и </a:t>
            </a:r>
            <a:r>
              <a:rPr lang="ru-RU" sz="1600" dirty="0" err="1" smtClean="0"/>
              <a:t>внеучебной</a:t>
            </a:r>
            <a:r>
              <a:rPr lang="ru-RU" sz="1600" dirty="0" smtClean="0"/>
              <a:t> деятельности студентов, научно-методическую работу по предмету, получение умений и навыков практической преподавательской деятельности.</a:t>
            </a:r>
          </a:p>
          <a:p>
            <a:pPr algn="just"/>
            <a:endParaRPr lang="ru-RU" sz="1600" dirty="0" smtClean="0"/>
          </a:p>
          <a:p>
            <a:pPr algn="just"/>
            <a:r>
              <a:rPr lang="ru-RU" sz="1600" b="1" dirty="0" smtClean="0"/>
              <a:t>Основной базой </a:t>
            </a:r>
            <a:r>
              <a:rPr lang="ru-RU" sz="1600" dirty="0" smtClean="0"/>
              <a:t>педагогической практики аспирантов является </a:t>
            </a:r>
            <a:r>
              <a:rPr lang="ru-RU" sz="1600" b="1" dirty="0" smtClean="0"/>
              <a:t>СГАУ</a:t>
            </a:r>
            <a:r>
              <a:rPr lang="ru-RU" sz="1600" dirty="0" smtClean="0"/>
              <a:t>.  </a:t>
            </a:r>
          </a:p>
          <a:p>
            <a:pPr algn="just">
              <a:buNone/>
            </a:pPr>
            <a:endParaRPr lang="ru-RU" sz="1600" dirty="0" smtClean="0"/>
          </a:p>
          <a:p>
            <a:pPr algn="just"/>
            <a:r>
              <a:rPr lang="ru-RU" sz="1600" b="1" dirty="0" smtClean="0"/>
              <a:t>Организаторами педагогической практики являются</a:t>
            </a:r>
            <a:r>
              <a:rPr lang="ru-RU" sz="1600" dirty="0" smtClean="0"/>
              <a:t>:</a:t>
            </a:r>
          </a:p>
          <a:p>
            <a:pPr algn="just">
              <a:buNone/>
            </a:pPr>
            <a:r>
              <a:rPr lang="ru-RU" sz="1600" dirty="0" smtClean="0"/>
              <a:t>		-  отдел аспирантуры и докторантуры, </a:t>
            </a:r>
          </a:p>
          <a:p>
            <a:pPr algn="just">
              <a:buNone/>
            </a:pPr>
            <a:r>
              <a:rPr lang="ru-RU" sz="1600" dirty="0" smtClean="0"/>
              <a:t>		- кафедры, отвечающие за реализацию основных образовательных программ по соответствующему направлению подготовки (профилю).</a:t>
            </a:r>
          </a:p>
          <a:p>
            <a:pPr algn="just">
              <a:buNone/>
            </a:pPr>
            <a:endParaRPr lang="ru-RU" sz="1600" dirty="0" smtClean="0"/>
          </a:p>
          <a:p>
            <a:pPr algn="just"/>
            <a:r>
              <a:rPr lang="ru-RU" sz="1600" b="1" dirty="0" smtClean="0"/>
              <a:t>График практики </a:t>
            </a:r>
            <a:r>
              <a:rPr lang="ru-RU" sz="1600" dirty="0" smtClean="0"/>
              <a:t>составляется на основании индивидуального плана аспиранта по согласованию с научным руководителем.</a:t>
            </a:r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endParaRPr lang="ru-RU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Педагогическая практика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sz="2800" b="1" dirty="0" smtClean="0"/>
              <a:t>Педагогическая практика состоит из:</a:t>
            </a:r>
          </a:p>
          <a:p>
            <a:pPr algn="just"/>
            <a:endParaRPr lang="ru-RU" sz="2800" b="1" dirty="0" smtClean="0"/>
          </a:p>
          <a:p>
            <a:pPr algn="just">
              <a:buNone/>
            </a:pPr>
            <a:r>
              <a:rPr lang="ru-RU" sz="2800" i="1" dirty="0" smtClean="0"/>
              <a:t>  </a:t>
            </a:r>
            <a:r>
              <a:rPr lang="ru-RU" sz="2800" b="1" i="1" u="sng" dirty="0" smtClean="0"/>
              <a:t>самостоятельной работы</a:t>
            </a:r>
            <a:r>
              <a:rPr lang="ru-RU" sz="2800" i="1" dirty="0" smtClean="0"/>
              <a:t>, включающей, но не ограничивающейся: </a:t>
            </a:r>
            <a:endParaRPr lang="ru-RU" sz="2800" dirty="0" smtClean="0"/>
          </a:p>
          <a:p>
            <a:pPr algn="just">
              <a:buNone/>
            </a:pPr>
            <a:r>
              <a:rPr lang="ru-RU" sz="2800" dirty="0" smtClean="0"/>
              <a:t>	- анализом посещаемых занятий, результатов тестирования и наблюдения за действиями преподавателей и обучающихся, специфики проведения аудиторных и внеаудиторных занятий, а также методов и приемов работы преподавателей;</a:t>
            </a:r>
          </a:p>
          <a:p>
            <a:pPr algn="just">
              <a:buNone/>
            </a:pPr>
            <a:r>
              <a:rPr lang="ru-RU" sz="2800" dirty="0" smtClean="0"/>
              <a:t>	- участием в проектировании учебных программ, методических пособий и учебников, контрольно-измерительных материалов и учебно-методического комплекса по дисциплине (УМКД), а также планирование учебной и </a:t>
            </a:r>
            <a:r>
              <a:rPr lang="ru-RU" sz="2800" dirty="0" err="1" smtClean="0"/>
              <a:t>внеучебной</a:t>
            </a:r>
            <a:r>
              <a:rPr lang="ru-RU" sz="2800" dirty="0" smtClean="0"/>
              <a:t> работы с обучающимися; подготовке и проведении пробных занятий;</a:t>
            </a:r>
          </a:p>
          <a:p>
            <a:pPr algn="just">
              <a:buNone/>
            </a:pPr>
            <a:r>
              <a:rPr lang="ru-RU" sz="2800" dirty="0" smtClean="0"/>
              <a:t>	- разработкой программы прохождения практики и оформление итоговой документации;</a:t>
            </a:r>
          </a:p>
          <a:p>
            <a:pPr algn="just"/>
            <a:endParaRPr lang="ru-RU" sz="2800" dirty="0" smtClean="0"/>
          </a:p>
          <a:p>
            <a:pPr algn="just">
              <a:buNone/>
            </a:pPr>
            <a:r>
              <a:rPr lang="ru-RU" sz="2800" i="1" dirty="0" smtClean="0"/>
              <a:t>а также  </a:t>
            </a:r>
            <a:r>
              <a:rPr lang="ru-RU" sz="2800" b="1" i="1" u="sng" dirty="0" smtClean="0"/>
              <a:t>аудиторной нагрузки</a:t>
            </a:r>
            <a:r>
              <a:rPr lang="ru-RU" sz="2800" i="1" dirty="0" smtClean="0"/>
              <a:t>, включающей, но не ограничивающейся:</a:t>
            </a:r>
            <a:endParaRPr lang="ru-RU" sz="2800" dirty="0" smtClean="0"/>
          </a:p>
          <a:p>
            <a:pPr algn="just">
              <a:buNone/>
            </a:pPr>
            <a:r>
              <a:rPr lang="ru-RU" sz="2800" dirty="0" smtClean="0"/>
              <a:t>	- посещением и проведением занятий;</a:t>
            </a:r>
          </a:p>
          <a:p>
            <a:pPr algn="just">
              <a:buNone/>
            </a:pPr>
            <a:r>
              <a:rPr lang="ru-RU" sz="2800" dirty="0" smtClean="0"/>
              <a:t>	- изучением и консультациями по документации, связанной с организацией учебной и </a:t>
            </a:r>
            <a:r>
              <a:rPr lang="ru-RU" sz="2800" dirty="0" err="1" smtClean="0"/>
              <a:t>внеучебной</a:t>
            </a:r>
            <a:r>
              <a:rPr lang="ru-RU" sz="2800" dirty="0" smtClean="0"/>
              <a:t> работы;</a:t>
            </a:r>
          </a:p>
          <a:p>
            <a:pPr algn="just">
              <a:buNone/>
            </a:pPr>
            <a:r>
              <a:rPr lang="ru-RU" sz="2800" dirty="0" smtClean="0"/>
              <a:t>	- участием в организационных собраниях и итоговом собрании.</a:t>
            </a:r>
          </a:p>
          <a:p>
            <a:pPr algn="just">
              <a:buNone/>
            </a:pPr>
            <a:endParaRPr lang="ru-RU" sz="2800" dirty="0" smtClean="0"/>
          </a:p>
          <a:p>
            <a:pPr algn="just">
              <a:buNone/>
            </a:pPr>
            <a:r>
              <a:rPr lang="ru-RU" sz="2800" dirty="0" smtClean="0"/>
              <a:t> За прохождение педагогической практики выставляется </a:t>
            </a:r>
            <a:r>
              <a:rPr lang="ru-RU" sz="2800" b="1" u="sng" dirty="0" smtClean="0">
                <a:solidFill>
                  <a:srgbClr val="FF0000"/>
                </a:solidFill>
              </a:rPr>
              <a:t>зачет</a:t>
            </a:r>
            <a:r>
              <a:rPr lang="ru-RU" sz="2800" dirty="0" smtClean="0"/>
              <a:t> на основании:</a:t>
            </a:r>
          </a:p>
          <a:p>
            <a:pPr algn="just">
              <a:buNone/>
            </a:pPr>
            <a:r>
              <a:rPr lang="ru-RU" sz="2800" dirty="0" smtClean="0"/>
              <a:t>	- отчета о практике;</a:t>
            </a:r>
          </a:p>
          <a:p>
            <a:pPr algn="just">
              <a:buNone/>
            </a:pPr>
            <a:r>
              <a:rPr lang="ru-RU" sz="2800" dirty="0" smtClean="0"/>
              <a:t>	- отзыва научного руководителя.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Критерии </a:t>
            </a:r>
            <a:r>
              <a:rPr lang="ru-RU" dirty="0" smtClean="0"/>
              <a:t>назначения стипендии</a:t>
            </a:r>
            <a:endParaRPr lang="ru-RU" dirty="0"/>
          </a:p>
        </p:txBody>
      </p:sp>
      <p:sp>
        <p:nvSpPr>
          <p:cNvPr id="29698" name="Объект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spcBef>
                <a:spcPts val="2400"/>
              </a:spcBef>
            </a:pPr>
            <a:r>
              <a:rPr lang="ru-RU" dirty="0" smtClean="0"/>
              <a:t>Выполнение всех позиций индивидуального плана аспиранта</a:t>
            </a:r>
          </a:p>
          <a:p>
            <a:pPr>
              <a:spcBef>
                <a:spcPts val="2400"/>
              </a:spcBef>
            </a:pPr>
            <a:r>
              <a:rPr lang="ru-RU" dirty="0" smtClean="0"/>
              <a:t>Сданные зачеты и экзамены по блокам образовательных дисциплин учебного плана на оценки «хорошо» или «отлично»</a:t>
            </a:r>
          </a:p>
          <a:p>
            <a:pPr>
              <a:spcBef>
                <a:spcPts val="2400"/>
              </a:spcBef>
            </a:pPr>
            <a:r>
              <a:rPr lang="ru-RU" dirty="0" smtClean="0"/>
              <a:t>Наличие зачета по педагогической практике</a:t>
            </a:r>
          </a:p>
          <a:p>
            <a:pPr>
              <a:spcBef>
                <a:spcPts val="2400"/>
              </a:spcBef>
            </a:pPr>
            <a:r>
              <a:rPr lang="ru-RU" dirty="0" smtClean="0"/>
              <a:t>Наличие отчета о НИР с оценкой «хорошо» или «отлично»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5832"/>
            <a:ext cx="8928992" cy="1995016"/>
          </a:xfrm>
        </p:spPr>
        <p:txBody>
          <a:bodyPr>
            <a:normAutofit/>
          </a:bodyPr>
          <a:lstStyle/>
          <a:p>
            <a:r>
              <a:rPr lang="ru-RU" dirty="0" smtClean="0"/>
              <a:t>Пересдача КЭ </a:t>
            </a:r>
            <a:r>
              <a:rPr lang="ru-RU" sz="4000" dirty="0" smtClean="0"/>
              <a:t>21-25 сентября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20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1560" y="2564904"/>
            <a:ext cx="7344816" cy="38884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Должники, не сдавшие экзамен в установленные сроки будут представлены к отчислению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ИФН -23 сентября в 12.00 в 208-3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ИНО связаться со своими преподавателями</a:t>
            </a:r>
          </a:p>
          <a:p>
            <a:pPr algn="ctr">
              <a:buNone/>
            </a:pPr>
            <a:endParaRPr lang="ru-RU" dirty="0" smtClean="0"/>
          </a:p>
          <a:p>
            <a:pPr algn="just">
              <a:buNone/>
            </a:pPr>
            <a:endParaRPr lang="ru-RU" sz="1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Критерии повышенной стипендии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 менее трех публикаций по теме диссертации в течение года, в том числе не менее двух статей в изданиях, рекомендованных ВАК и/или индексируемых базами</a:t>
            </a:r>
            <a:r>
              <a:rPr lang="ru-RU" u="sng" dirty="0" smtClean="0"/>
              <a:t> </a:t>
            </a:r>
            <a:r>
              <a:rPr lang="en-US" dirty="0" smtClean="0"/>
              <a:t>Scopus</a:t>
            </a:r>
            <a:r>
              <a:rPr lang="ru-RU" dirty="0" smtClean="0"/>
              <a:t> и/или </a:t>
            </a:r>
            <a:r>
              <a:rPr lang="en-US" dirty="0" smtClean="0"/>
              <a:t>Web of Science</a:t>
            </a:r>
            <a:r>
              <a:rPr lang="ru-RU" dirty="0" smtClean="0"/>
              <a:t>; </a:t>
            </a:r>
          </a:p>
          <a:p>
            <a:r>
              <a:rPr lang="ru-RU" dirty="0" smtClean="0"/>
              <a:t>написанный текст диссертации в соответствии с индивидуальным планом не </a:t>
            </a:r>
            <a:r>
              <a:rPr lang="ru-RU" smtClean="0"/>
              <a:t>менее </a:t>
            </a:r>
            <a:r>
              <a:rPr lang="ru-RU" smtClean="0"/>
              <a:t>40</a:t>
            </a:r>
            <a:r>
              <a:rPr lang="ru-RU" dirty="0" smtClean="0"/>
              <a:t>%.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400" dirty="0" smtClean="0"/>
              <a:t>Представление за подписью зав. кафедрой и список опубликованных работ на каждого аспиранта до </a:t>
            </a:r>
            <a:r>
              <a:rPr lang="ru-RU" sz="2400" dirty="0" smtClean="0">
                <a:solidFill>
                  <a:srgbClr val="FF0000"/>
                </a:solidFill>
              </a:rPr>
              <a:t>10.12.2015</a:t>
            </a:r>
            <a:r>
              <a:rPr lang="ru-RU" sz="2400" dirty="0" smtClean="0"/>
              <a:t> г. подать в отдел аспирантуры. </a:t>
            </a:r>
          </a:p>
          <a:p>
            <a:pPr>
              <a:buNone/>
            </a:pPr>
            <a:r>
              <a:rPr lang="ru-RU" sz="2400" dirty="0" smtClean="0"/>
              <a:t>В списке трудов указать в какой из баз данных опубликована работа.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1681</TotalTime>
  <Words>366</Words>
  <Application>Microsoft Office PowerPoint</Application>
  <PresentationFormat>Экран (4:3)</PresentationFormat>
  <Paragraphs>118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Подготовка  научно-педагогических кадров высшей квалификации  в аспирантуре, 2 курс</vt:lpstr>
      <vt:lpstr>     2015-2016 уч.г.</vt:lpstr>
      <vt:lpstr>Слайд 3</vt:lpstr>
      <vt:lpstr>Пояснение к расписанию</vt:lpstr>
      <vt:lpstr>Педагогическая практика</vt:lpstr>
      <vt:lpstr>Педагогическая практика</vt:lpstr>
      <vt:lpstr>Критерии назначения стипендии</vt:lpstr>
      <vt:lpstr>Пересдача КЭ 21-25 сентября </vt:lpstr>
      <vt:lpstr>Критерии повышенной стипендии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  аспирантурой навсегда!</dc:title>
  <dc:creator>andrey</dc:creator>
  <cp:lastModifiedBy>татьяна</cp:lastModifiedBy>
  <cp:revision>171</cp:revision>
  <dcterms:modified xsi:type="dcterms:W3CDTF">2015-09-10T12:30:48Z</dcterms:modified>
</cp:coreProperties>
</file>