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sldIdLst>
    <p:sldId id="289" r:id="rId2"/>
    <p:sldId id="322" r:id="rId3"/>
    <p:sldId id="326" r:id="rId4"/>
    <p:sldId id="327" r:id="rId5"/>
    <p:sldId id="328" r:id="rId6"/>
    <p:sldId id="323" r:id="rId7"/>
    <p:sldId id="329" r:id="rId8"/>
    <p:sldId id="330" r:id="rId9"/>
    <p:sldId id="332" r:id="rId10"/>
    <p:sldId id="334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</p:sldIdLst>
  <p:sldSz cx="12192000" cy="6858000"/>
  <p:notesSz cx="6797675" cy="9874250"/>
  <p:embeddedFontLst>
    <p:embeddedFont>
      <p:font typeface="DIN Pro Black" panose="020B0604020202020204" charset="0"/>
      <p:bold r:id="rId21"/>
      <p:italic r:id="rId22"/>
      <p:boldItalic r:id="rId23"/>
    </p:embeddedFont>
    <p:embeddedFont>
      <p:font typeface="DIN Pro Cond Medium" panose="020B0606020101010102" charset="-52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7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646"/>
    <a:srgbClr val="4A206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8" autoAdjust="0"/>
    <p:restoredTop sz="94660"/>
  </p:normalViewPr>
  <p:slideViewPr>
    <p:cSldViewPr snapToGrid="0">
      <p:cViewPr>
        <p:scale>
          <a:sx n="74" d="100"/>
          <a:sy n="74" d="100"/>
        </p:scale>
        <p:origin x="-108" y="-726"/>
      </p:cViewPr>
      <p:guideLst>
        <p:guide orient="horz" pos="2115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E876-C306-402F-977F-3B968FB0A281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37575-A112-4068-809F-CE2927719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4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37575-A112-4068-809F-CE29277196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5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144F418-A535-48A6-A339-61FAD0B55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176"/>
            <a:ext cx="12192000" cy="24860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0CBC823-B82D-43B3-9F93-6330F9EAEA3A}"/>
              </a:ext>
            </a:extLst>
          </p:cNvPr>
          <p:cNvSpPr/>
          <p:nvPr/>
        </p:nvSpPr>
        <p:spPr>
          <a:xfrm>
            <a:off x="0" y="4362176"/>
            <a:ext cx="12192000" cy="2495825"/>
          </a:xfrm>
          <a:prstGeom prst="rect">
            <a:avLst/>
          </a:prstGeom>
          <a:solidFill>
            <a:srgbClr val="002E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 anchor="ctr">
            <a:normAutofit/>
          </a:bodyPr>
          <a:lstStyle>
            <a:lvl1pPr algn="ctr">
              <a:defRPr sz="387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4655937"/>
            <a:ext cx="9144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216">
                <a:solidFill>
                  <a:schemeClr val="bg1"/>
                </a:solidFill>
              </a:defRPr>
            </a:lvl1pPr>
            <a:lvl2pPr marL="657955" indent="0" algn="ctr">
              <a:buNone/>
              <a:defRPr sz="2878"/>
            </a:lvl2pPr>
            <a:lvl3pPr marL="1315911" indent="0" algn="ctr">
              <a:buNone/>
              <a:defRPr sz="2590"/>
            </a:lvl3pPr>
            <a:lvl4pPr marL="1973865" indent="0" algn="ctr">
              <a:buNone/>
              <a:defRPr sz="2302"/>
            </a:lvl4pPr>
            <a:lvl5pPr marL="2631820" indent="0" algn="ctr">
              <a:buNone/>
              <a:defRPr sz="2302"/>
            </a:lvl5pPr>
            <a:lvl6pPr marL="3289776" indent="0" algn="ctr">
              <a:buNone/>
              <a:defRPr sz="2302"/>
            </a:lvl6pPr>
            <a:lvl7pPr marL="3947732" indent="0" algn="ctr">
              <a:buNone/>
              <a:defRPr sz="2302"/>
            </a:lvl7pPr>
            <a:lvl8pPr marL="4605687" indent="0" algn="ctr">
              <a:buNone/>
              <a:defRPr sz="2302"/>
            </a:lvl8pPr>
            <a:lvl9pPr marL="5263641" indent="0" algn="ctr">
              <a:buNone/>
              <a:defRPr sz="2302"/>
            </a:lvl9pPr>
          </a:lstStyle>
          <a:p>
            <a:r>
              <a:rPr lang="ru-RU" dirty="0"/>
              <a:t>Имя Отчество Фамилия</a:t>
            </a:r>
          </a:p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=""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0555" y="6446418"/>
            <a:ext cx="3170892" cy="183063"/>
          </a:xfrm>
        </p:spPr>
        <p:txBody>
          <a:bodyPr/>
          <a:lstStyle>
            <a:lvl1pPr marL="0" indent="0" algn="ctr">
              <a:buNone/>
              <a:defRPr sz="1477">
                <a:solidFill>
                  <a:schemeClr val="bg1"/>
                </a:solidFill>
                <a:latin typeface="+mn-lt"/>
              </a:defRPr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3" indent="0">
              <a:buNone/>
              <a:defRPr sz="923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="" xmlns:a16="http://schemas.microsoft.com/office/drawing/2014/main" id="{46BEE894-F66A-4E44-B18E-3B1D3C6629FA}"/>
              </a:ext>
            </a:extLst>
          </p:cNvPr>
          <p:cNvSpPr/>
          <p:nvPr/>
        </p:nvSpPr>
        <p:spPr>
          <a:xfrm>
            <a:off x="0" y="2"/>
            <a:ext cx="12192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31" spc="184" baseline="0"/>
              <a:t>ФЕДЕРАЛЬНАЯ СЛУЖБА ПО НАДЗОРУ В СФЕРЕ СВЯЗИ, ИНФОРМАЦИОННЫХ ТЕХНОЛОГИЙ И МАССОВЫХ КОММУНИКАЦИЙ</a:t>
            </a:r>
            <a:endParaRPr lang="ru-RU" sz="831" spc="184" baseline="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4C9D585-E218-400A-B79E-BC598D3C6BF3}"/>
              </a:ext>
            </a:extLst>
          </p:cNvPr>
          <p:cNvCxnSpPr/>
          <p:nvPr/>
        </p:nvCxnSpPr>
        <p:spPr>
          <a:xfrm>
            <a:off x="0" y="260244"/>
            <a:ext cx="12192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8B42C83-EA23-40D8-B485-26468FABDFA1}"/>
              </a:ext>
            </a:extLst>
          </p:cNvPr>
          <p:cNvSpPr/>
          <p:nvPr/>
        </p:nvSpPr>
        <p:spPr>
          <a:xfrm>
            <a:off x="4120762" y="2246525"/>
            <a:ext cx="3950477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6" b="1" cap="none" spc="46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</a:rPr>
              <a:t>РОСКОМНАДЗОР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845744D-D37C-4181-B97C-506D88013F8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8" y="588204"/>
            <a:ext cx="1421545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364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97" y="462157"/>
            <a:ext cx="9581263" cy="69273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98" y="1382574"/>
            <a:ext cx="11025898" cy="5005843"/>
          </a:xfrm>
        </p:spPr>
        <p:txBody>
          <a:bodyPr>
            <a:normAutofit/>
          </a:bodyPr>
          <a:lstStyle>
            <a:lvl1pPr>
              <a:defRPr sz="1292"/>
            </a:lvl1pPr>
            <a:lvl2pPr>
              <a:defRPr sz="1108"/>
            </a:lvl2pPr>
            <a:lvl3pPr>
              <a:defRPr sz="1016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599" y="6464303"/>
            <a:ext cx="8282696" cy="365125"/>
          </a:xfrm>
        </p:spPr>
        <p:txBody>
          <a:bodyPr lIns="0" rIns="0"/>
          <a:lstStyle>
            <a:lvl1pPr algn="l">
              <a:lnSpc>
                <a:spcPct val="80000"/>
              </a:lnSpc>
              <a:defRPr sz="739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3293" y="6464303"/>
            <a:ext cx="2743200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6E99E5D-EE56-4369-9693-24E89F7973ED}"/>
              </a:ext>
            </a:extLst>
          </p:cNvPr>
          <p:cNvCxnSpPr/>
          <p:nvPr/>
        </p:nvCxnSpPr>
        <p:spPr>
          <a:xfrm>
            <a:off x="580599" y="1173040"/>
            <a:ext cx="11025896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39D9C52-F397-4DAA-8A7B-6D77E595363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094" y="291171"/>
            <a:ext cx="727399" cy="8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618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97" y="81234"/>
            <a:ext cx="9581263" cy="583572"/>
          </a:xfrm>
        </p:spPr>
        <p:txBody>
          <a:bodyPr>
            <a:normAutofit/>
          </a:bodyPr>
          <a:lstStyle>
            <a:lvl1pPr>
              <a:defRPr sz="2216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98" y="740437"/>
            <a:ext cx="11025898" cy="5647981"/>
          </a:xfrm>
        </p:spPr>
        <p:txBody>
          <a:bodyPr>
            <a:normAutofit/>
          </a:bodyPr>
          <a:lstStyle>
            <a:lvl1pPr>
              <a:defRPr sz="1292"/>
            </a:lvl1pPr>
            <a:lvl2pPr>
              <a:defRPr sz="1108"/>
            </a:lvl2pPr>
            <a:lvl3pPr>
              <a:defRPr sz="1016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599" y="6464303"/>
            <a:ext cx="8282696" cy="365125"/>
          </a:xfrm>
        </p:spPr>
        <p:txBody>
          <a:bodyPr lIns="0" rIns="0"/>
          <a:lstStyle>
            <a:lvl1pPr algn="l">
              <a:lnSpc>
                <a:spcPct val="80000"/>
              </a:lnSpc>
              <a:defRPr sz="739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3293" y="6464303"/>
            <a:ext cx="2743200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6E99E5D-EE56-4369-9693-24E89F7973ED}"/>
              </a:ext>
            </a:extLst>
          </p:cNvPr>
          <p:cNvCxnSpPr/>
          <p:nvPr/>
        </p:nvCxnSpPr>
        <p:spPr>
          <a:xfrm>
            <a:off x="580599" y="702621"/>
            <a:ext cx="11025896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39D9C52-F397-4DAA-8A7B-6D77E595363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304" y="81234"/>
            <a:ext cx="526189" cy="5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701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1205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Группа 101">
            <a:extLst>
              <a:ext uri="{FF2B5EF4-FFF2-40B4-BE49-F238E27FC236}">
                <a16:creationId xmlns="" xmlns:a16="http://schemas.microsoft.com/office/drawing/2014/main" id="{2298473D-7EAB-4CEC-95C9-E3B698F6FC68}"/>
              </a:ext>
            </a:extLst>
          </p:cNvPr>
          <p:cNvGrpSpPr/>
          <p:nvPr/>
        </p:nvGrpSpPr>
        <p:grpSpPr>
          <a:xfrm>
            <a:off x="0" y="2"/>
            <a:ext cx="12192000" cy="6857999"/>
            <a:chOff x="0" y="1"/>
            <a:chExt cx="15119350" cy="10691812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56A13BC1-4094-4836-AAC9-59A6AFB09850}"/>
                </a:ext>
              </a:extLst>
            </p:cNvPr>
            <p:cNvSpPr/>
            <p:nvPr userDrawn="1"/>
          </p:nvSpPr>
          <p:spPr>
            <a:xfrm>
              <a:off x="0" y="1"/>
              <a:ext cx="15119350" cy="106918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9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E58D5513-5577-4F61-819A-033AE67814D7}"/>
                </a:ext>
              </a:extLst>
            </p:cNvPr>
            <p:cNvSpPr/>
            <p:nvPr userDrawn="1"/>
          </p:nvSpPr>
          <p:spPr>
            <a:xfrm>
              <a:off x="722443" y="715452"/>
              <a:ext cx="13673249" cy="9252122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9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5B9CD194-FF3E-4F1E-9D71-2BD87921EB09}"/>
                </a:ext>
              </a:extLst>
            </p:cNvPr>
            <p:cNvSpPr/>
            <p:nvPr userDrawn="1"/>
          </p:nvSpPr>
          <p:spPr>
            <a:xfrm>
              <a:off x="12965229" y="8810"/>
              <a:ext cx="1435333" cy="18123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9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9" y="6444525"/>
            <a:ext cx="820040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7091" y="6444525"/>
            <a:ext cx="652344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t>‹#›</a:t>
            </a:fld>
            <a:endParaRPr lang="ru-RU"/>
          </a:p>
        </p:txBody>
      </p: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3A147AA8-BCD7-4295-9AE9-0ECC672D555C}"/>
              </a:ext>
            </a:extLst>
          </p:cNvPr>
          <p:cNvGrpSpPr/>
          <p:nvPr/>
        </p:nvGrpSpPr>
        <p:grpSpPr>
          <a:xfrm>
            <a:off x="578639" y="1160401"/>
            <a:ext cx="11029816" cy="5238690"/>
            <a:chOff x="717570" y="1809097"/>
            <a:chExt cx="13678122" cy="8167264"/>
          </a:xfrm>
        </p:grpSpPr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B32AA474-D69F-4D2D-85E4-60450FA0C35D}"/>
                </a:ext>
              </a:extLst>
            </p:cNvPr>
            <p:cNvGrpSpPr/>
            <p:nvPr userDrawn="1"/>
          </p:nvGrpSpPr>
          <p:grpSpPr>
            <a:xfrm>
              <a:off x="717570" y="1809097"/>
              <a:ext cx="13678122" cy="8167264"/>
              <a:chOff x="365999" y="909032"/>
              <a:chExt cx="10806040" cy="5253295"/>
            </a:xfrm>
          </p:grpSpPr>
          <p:grpSp>
            <p:nvGrpSpPr>
              <p:cNvPr id="66" name="Baselines / anchors">
                <a:extLst>
                  <a:ext uri="{FF2B5EF4-FFF2-40B4-BE49-F238E27FC236}">
                    <a16:creationId xmlns="" xmlns:a16="http://schemas.microsoft.com/office/drawing/2014/main" id="{55F3BEB0-05B6-4A77-95E9-DAACC9D3BB60}"/>
                  </a:ext>
                </a:extLst>
              </p:cNvPr>
              <p:cNvGrpSpPr/>
              <p:nvPr userDrawn="1"/>
            </p:nvGrpSpPr>
            <p:grpSpPr>
              <a:xfrm>
                <a:off x="365999" y="914211"/>
                <a:ext cx="10805080" cy="5245389"/>
                <a:chOff x="12623800" y="914211"/>
                <a:chExt cx="11176000" cy="5245389"/>
              </a:xfrm>
            </p:grpSpPr>
            <p:cxnSp>
              <p:nvCxnSpPr>
                <p:cNvPr id="81" name="Straight Connector 79">
                  <a:extLst>
                    <a:ext uri="{FF2B5EF4-FFF2-40B4-BE49-F238E27FC236}">
                      <a16:creationId xmlns="" xmlns:a16="http://schemas.microsoft.com/office/drawing/2014/main" id="{D18BF5A6-1D21-4823-B6A1-83C011333BA1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91421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0">
                  <a:extLst>
                    <a:ext uri="{FF2B5EF4-FFF2-40B4-BE49-F238E27FC236}">
                      <a16:creationId xmlns="" xmlns:a16="http://schemas.microsoft.com/office/drawing/2014/main" id="{8D25845C-F443-4C19-873F-B5BDD4AF867F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20562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1">
                  <a:extLst>
                    <a:ext uri="{FF2B5EF4-FFF2-40B4-BE49-F238E27FC236}">
                      <a16:creationId xmlns="" xmlns:a16="http://schemas.microsoft.com/office/drawing/2014/main" id="{EF1DA297-2570-4AAA-8491-022C4C91C42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497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2">
                  <a:extLst>
                    <a:ext uri="{FF2B5EF4-FFF2-40B4-BE49-F238E27FC236}">
                      <a16:creationId xmlns="" xmlns:a16="http://schemas.microsoft.com/office/drawing/2014/main" id="{0CF7524E-4513-4402-9925-3031931EA1CA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78844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3">
                  <a:extLst>
                    <a:ext uri="{FF2B5EF4-FFF2-40B4-BE49-F238E27FC236}">
                      <a16:creationId xmlns="" xmlns:a16="http://schemas.microsoft.com/office/drawing/2014/main" id="{FE37DA67-9D4C-4927-B77C-B12CCC03032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07985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4">
                  <a:extLst>
                    <a:ext uri="{FF2B5EF4-FFF2-40B4-BE49-F238E27FC236}">
                      <a16:creationId xmlns="" xmlns:a16="http://schemas.microsoft.com/office/drawing/2014/main" id="{FE640390-356A-4AE5-9821-C4E1D77FE22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37126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5">
                  <a:extLst>
                    <a:ext uri="{FF2B5EF4-FFF2-40B4-BE49-F238E27FC236}">
                      <a16:creationId xmlns="" xmlns:a16="http://schemas.microsoft.com/office/drawing/2014/main" id="{E6718141-CC67-489E-8CE1-D107D19AFA8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66267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6">
                  <a:extLst>
                    <a:ext uri="{FF2B5EF4-FFF2-40B4-BE49-F238E27FC236}">
                      <a16:creationId xmlns="" xmlns:a16="http://schemas.microsoft.com/office/drawing/2014/main" id="{3AF7B711-F13E-4FF1-91B4-D69C2390F5E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95408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7">
                  <a:extLst>
                    <a:ext uri="{FF2B5EF4-FFF2-40B4-BE49-F238E27FC236}">
                      <a16:creationId xmlns="" xmlns:a16="http://schemas.microsoft.com/office/drawing/2014/main" id="{542AB211-1A71-49C6-96C3-D2EF9F445D9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245499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8">
                  <a:extLst>
                    <a:ext uri="{FF2B5EF4-FFF2-40B4-BE49-F238E27FC236}">
                      <a16:creationId xmlns="" xmlns:a16="http://schemas.microsoft.com/office/drawing/2014/main" id="{C3F92FC4-3B85-44BF-88D0-1CEE4E30F44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53691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89">
                  <a:extLst>
                    <a:ext uri="{FF2B5EF4-FFF2-40B4-BE49-F238E27FC236}">
                      <a16:creationId xmlns="" xmlns:a16="http://schemas.microsoft.com/office/drawing/2014/main" id="{D6881D09-1959-4387-A4DC-7D98ED2B6A8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82832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0">
                  <a:extLst>
                    <a:ext uri="{FF2B5EF4-FFF2-40B4-BE49-F238E27FC236}">
                      <a16:creationId xmlns="" xmlns:a16="http://schemas.microsoft.com/office/drawing/2014/main" id="{95F72D39-E805-4661-AE9F-BDC14C055B5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11973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1">
                  <a:extLst>
                    <a:ext uri="{FF2B5EF4-FFF2-40B4-BE49-F238E27FC236}">
                      <a16:creationId xmlns="" xmlns:a16="http://schemas.microsoft.com/office/drawing/2014/main" id="{F14A076B-08B4-4C5E-9FF4-EA5B22991CD0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411143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2">
                  <a:extLst>
                    <a:ext uri="{FF2B5EF4-FFF2-40B4-BE49-F238E27FC236}">
                      <a16:creationId xmlns="" xmlns:a16="http://schemas.microsoft.com/office/drawing/2014/main" id="{DCA7F83B-81C2-41F6-836D-28925748B3FC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70255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3">
                  <a:extLst>
                    <a:ext uri="{FF2B5EF4-FFF2-40B4-BE49-F238E27FC236}">
                      <a16:creationId xmlns="" xmlns:a16="http://schemas.microsoft.com/office/drawing/2014/main" id="{374A2D8F-5DD1-495D-BD02-6C66282899D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99396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4">
                  <a:extLst>
                    <a:ext uri="{FF2B5EF4-FFF2-40B4-BE49-F238E27FC236}">
                      <a16:creationId xmlns="" xmlns:a16="http://schemas.microsoft.com/office/drawing/2014/main" id="{7638AC11-B369-4E58-BDA8-C0669C40F5B2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28537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5">
                  <a:extLst>
                    <a:ext uri="{FF2B5EF4-FFF2-40B4-BE49-F238E27FC236}">
                      <a16:creationId xmlns="" xmlns:a16="http://schemas.microsoft.com/office/drawing/2014/main" id="{467F217C-2D8E-44D6-ABE8-1DF7DF8949B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57678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6">
                  <a:extLst>
                    <a:ext uri="{FF2B5EF4-FFF2-40B4-BE49-F238E27FC236}">
                      <a16:creationId xmlns="" xmlns:a16="http://schemas.microsoft.com/office/drawing/2014/main" id="{C48CB963-6244-427B-A210-80BE2BB4263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86819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7">
                  <a:extLst>
                    <a:ext uri="{FF2B5EF4-FFF2-40B4-BE49-F238E27FC236}">
                      <a16:creationId xmlns="" xmlns:a16="http://schemas.microsoft.com/office/drawing/2014/main" id="{E8C43653-D2CA-43BA-966C-B79BFFA85FE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6159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utter space">
                <a:extLst>
                  <a:ext uri="{FF2B5EF4-FFF2-40B4-BE49-F238E27FC236}">
                    <a16:creationId xmlns="" xmlns:a16="http://schemas.microsoft.com/office/drawing/2014/main" id="{51E2D6E5-1104-43DC-941E-2098D8843D56}"/>
                  </a:ext>
                </a:extLst>
              </p:cNvPr>
              <p:cNvGrpSpPr/>
              <p:nvPr userDrawn="1"/>
            </p:nvGrpSpPr>
            <p:grpSpPr>
              <a:xfrm>
                <a:off x="1006067" y="914191"/>
                <a:ext cx="9525904" cy="5248136"/>
                <a:chOff x="1277000" y="623550"/>
                <a:chExt cx="9638000" cy="5537047"/>
              </a:xfrm>
            </p:grpSpPr>
            <p:sp>
              <p:nvSpPr>
                <p:cNvPr id="70" name="Rectangle 67">
                  <a:extLst>
                    <a:ext uri="{FF2B5EF4-FFF2-40B4-BE49-F238E27FC236}">
                      <a16:creationId xmlns="" xmlns:a16="http://schemas.microsoft.com/office/drawing/2014/main" id="{5E54B856-7A3C-4BA9-9EB3-EF3665CC5F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688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1" name="Rectangle 68">
                  <a:extLst>
                    <a:ext uri="{FF2B5EF4-FFF2-40B4-BE49-F238E27FC236}">
                      <a16:creationId xmlns="" xmlns:a16="http://schemas.microsoft.com/office/drawing/2014/main" id="{FC5EE523-8EA3-479F-B46D-1F3A7E0D562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875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2" name="Rectangle 69">
                  <a:extLst>
                    <a:ext uri="{FF2B5EF4-FFF2-40B4-BE49-F238E27FC236}">
                      <a16:creationId xmlns="" xmlns:a16="http://schemas.microsoft.com/office/drawing/2014/main" id="{5D35551F-D342-4FC1-B735-6886088FF2A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82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3" name="Rectangle 70">
                  <a:extLst>
                    <a:ext uri="{FF2B5EF4-FFF2-40B4-BE49-F238E27FC236}">
                      <a16:creationId xmlns="" xmlns:a16="http://schemas.microsoft.com/office/drawing/2014/main" id="{1B6360AE-1A43-4C45-8E46-7F9FA6CB5B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69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4" name="Rectangle 71">
                  <a:extLst>
                    <a:ext uri="{FF2B5EF4-FFF2-40B4-BE49-F238E27FC236}">
                      <a16:creationId xmlns="" xmlns:a16="http://schemas.microsoft.com/office/drawing/2014/main" id="{B0713604-7ADF-4AA8-B0ED-6FCA3F77B24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062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5" name="Rectangle 72">
                  <a:extLst>
                    <a:ext uri="{FF2B5EF4-FFF2-40B4-BE49-F238E27FC236}">
                      <a16:creationId xmlns="" xmlns:a16="http://schemas.microsoft.com/office/drawing/2014/main" id="{820DE0D3-5E78-4446-A430-E2088D2F515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95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6" name="Rectangle 73">
                  <a:extLst>
                    <a:ext uri="{FF2B5EF4-FFF2-40B4-BE49-F238E27FC236}">
                      <a16:creationId xmlns="" xmlns:a16="http://schemas.microsoft.com/office/drawing/2014/main" id="{68B21156-20AE-4934-A039-32E56E7287E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27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7" name="Rectangle 74">
                  <a:extLst>
                    <a:ext uri="{FF2B5EF4-FFF2-40B4-BE49-F238E27FC236}">
                      <a16:creationId xmlns="" xmlns:a16="http://schemas.microsoft.com/office/drawing/2014/main" id="{20E30B08-EE33-4864-943C-6B61FFE3538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21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8" name="Rectangle 75">
                  <a:extLst>
                    <a:ext uri="{FF2B5EF4-FFF2-40B4-BE49-F238E27FC236}">
                      <a16:creationId xmlns="" xmlns:a16="http://schemas.microsoft.com/office/drawing/2014/main" id="{4FC3B70F-388E-4707-8248-65532361772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314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9" name="Rectangle 76">
                  <a:extLst>
                    <a:ext uri="{FF2B5EF4-FFF2-40B4-BE49-F238E27FC236}">
                      <a16:creationId xmlns="" xmlns:a16="http://schemas.microsoft.com/office/drawing/2014/main" id="{DE1D1A4A-5C2C-48D6-8502-BBBE470C19D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08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80" name="Rectangle 77">
                  <a:extLst>
                    <a:ext uri="{FF2B5EF4-FFF2-40B4-BE49-F238E27FC236}">
                      <a16:creationId xmlns="" xmlns:a16="http://schemas.microsoft.com/office/drawing/2014/main" id="{AD5A3D38-AEB2-4DDE-B8F9-A19ED9D875D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01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</p:grpSp>
          <p:sp>
            <p:nvSpPr>
              <p:cNvPr id="68" name="Whitespace measure">
                <a:extLst>
                  <a:ext uri="{FF2B5EF4-FFF2-40B4-BE49-F238E27FC236}">
                    <a16:creationId xmlns="" xmlns:a16="http://schemas.microsoft.com/office/drawing/2014/main" id="{021999DC-3A72-4460-B461-7E734BDFB4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5999" y="909032"/>
                <a:ext cx="10805080" cy="585991"/>
              </a:xfrm>
              <a:prstGeom prst="rect">
                <a:avLst/>
              </a:prstGeom>
              <a:solidFill>
                <a:schemeClr val="accent2">
                  <a:lumMod val="75000"/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61" dirty="0"/>
              </a:p>
            </p:txBody>
          </p:sp>
          <p:sp>
            <p:nvSpPr>
              <p:cNvPr id="69" name="Live area">
                <a:extLst>
                  <a:ext uri="{FF2B5EF4-FFF2-40B4-BE49-F238E27FC236}">
                    <a16:creationId xmlns="" xmlns:a16="http://schemas.microsoft.com/office/drawing/2014/main" id="{8F97DBA6-ACD2-4659-8E17-9290DC1F0B2F}"/>
                  </a:ext>
                </a:extLst>
              </p:cNvPr>
              <p:cNvSpPr/>
              <p:nvPr userDrawn="1"/>
            </p:nvSpPr>
            <p:spPr>
              <a:xfrm>
                <a:off x="365999" y="1495023"/>
                <a:ext cx="10806040" cy="4666361"/>
              </a:xfrm>
              <a:custGeom>
                <a:avLst/>
                <a:gdLst>
                  <a:gd name="connsiteX0" fmla="*/ 0 w 10931999"/>
                  <a:gd name="connsiteY0" fmla="*/ 0 h 5537797"/>
                  <a:gd name="connsiteX1" fmla="*/ 10931999 w 10931999"/>
                  <a:gd name="connsiteY1" fmla="*/ 0 h 5537797"/>
                  <a:gd name="connsiteX2" fmla="*/ 10931999 w 10931999"/>
                  <a:gd name="connsiteY2" fmla="*/ 5537797 h 5537797"/>
                  <a:gd name="connsiteX3" fmla="*/ 0 w 10931999"/>
                  <a:gd name="connsiteY3" fmla="*/ 5537797 h 55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1999" h="5537797">
                    <a:moveTo>
                      <a:pt x="0" y="0"/>
                    </a:moveTo>
                    <a:lnTo>
                      <a:pt x="10931999" y="0"/>
                    </a:lnTo>
                    <a:lnTo>
                      <a:pt x="10931999" y="5537797"/>
                    </a:lnTo>
                    <a:lnTo>
                      <a:pt x="0" y="5537797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  <a:alpha val="3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spcAft>
                    <a:spcPts val="923"/>
                  </a:spcAft>
                </a:pPr>
                <a:endParaRPr lang="en-US" sz="1108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="" xmlns:a16="http://schemas.microsoft.com/office/drawing/2014/main" id="{D6FD2977-B2CF-488E-B2E8-9F4666EB5914}"/>
                </a:ext>
              </a:extLst>
            </p:cNvPr>
            <p:cNvGrpSpPr/>
            <p:nvPr userDrawn="1"/>
          </p:nvGrpSpPr>
          <p:grpSpPr>
            <a:xfrm>
              <a:off x="1136759" y="1817118"/>
              <a:ext cx="12837934" cy="8155004"/>
              <a:chOff x="1136759" y="1817118"/>
              <a:chExt cx="12837934" cy="8155004"/>
            </a:xfrm>
          </p:grpSpPr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="" xmlns:a16="http://schemas.microsoft.com/office/drawing/2014/main" id="{A192FCFC-3376-4844-8989-9E02B861EF04}"/>
                  </a:ext>
                </a:extLst>
              </p:cNvPr>
              <p:cNvCxnSpPr/>
              <p:nvPr userDrawn="1"/>
            </p:nvCxnSpPr>
            <p:spPr>
              <a:xfrm>
                <a:off x="347092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="" xmlns:a16="http://schemas.microsoft.com/office/drawing/2014/main" id="{07672129-8971-42A6-B502-D123FAE151CC}"/>
                  </a:ext>
                </a:extLst>
              </p:cNvPr>
              <p:cNvCxnSpPr/>
              <p:nvPr userDrawn="1"/>
            </p:nvCxnSpPr>
            <p:spPr>
              <a:xfrm>
                <a:off x="230384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="" xmlns:a16="http://schemas.microsoft.com/office/drawing/2014/main" id="{C6C1F3C7-EBAF-48E9-8934-90A13CD45908}"/>
                  </a:ext>
                </a:extLst>
              </p:cNvPr>
              <p:cNvCxnSpPr/>
              <p:nvPr userDrawn="1"/>
            </p:nvCxnSpPr>
            <p:spPr>
              <a:xfrm>
                <a:off x="463801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="" xmlns:a16="http://schemas.microsoft.com/office/drawing/2014/main" id="{5A37383A-170C-4760-A941-B91D3BB88CF3}"/>
                  </a:ext>
                </a:extLst>
              </p:cNvPr>
              <p:cNvCxnSpPr/>
              <p:nvPr userDrawn="1"/>
            </p:nvCxnSpPr>
            <p:spPr>
              <a:xfrm>
                <a:off x="580509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="" xmlns:a16="http://schemas.microsoft.com/office/drawing/2014/main" id="{17685A69-C1C0-42C1-8D40-D6D6A29E2749}"/>
                  </a:ext>
                </a:extLst>
              </p:cNvPr>
              <p:cNvCxnSpPr/>
              <p:nvPr userDrawn="1"/>
            </p:nvCxnSpPr>
            <p:spPr>
              <a:xfrm>
                <a:off x="697218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="" xmlns:a16="http://schemas.microsoft.com/office/drawing/2014/main" id="{92E9916C-11FF-4870-847C-DCA240E3A033}"/>
                  </a:ext>
                </a:extLst>
              </p:cNvPr>
              <p:cNvCxnSpPr/>
              <p:nvPr userDrawn="1"/>
            </p:nvCxnSpPr>
            <p:spPr>
              <a:xfrm>
                <a:off x="813926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="" xmlns:a16="http://schemas.microsoft.com/office/drawing/2014/main" id="{748AD79D-75D9-4AE9-9ADB-038DA58C2E8C}"/>
                  </a:ext>
                </a:extLst>
              </p:cNvPr>
              <p:cNvCxnSpPr/>
              <p:nvPr userDrawn="1"/>
            </p:nvCxnSpPr>
            <p:spPr>
              <a:xfrm>
                <a:off x="930635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="" xmlns:a16="http://schemas.microsoft.com/office/drawing/2014/main" id="{1367B73A-A8B0-4E80-97B1-DFFA49EEFEED}"/>
                  </a:ext>
                </a:extLst>
              </p:cNvPr>
              <p:cNvCxnSpPr/>
              <p:nvPr userDrawn="1"/>
            </p:nvCxnSpPr>
            <p:spPr>
              <a:xfrm>
                <a:off x="1047343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="" xmlns:a16="http://schemas.microsoft.com/office/drawing/2014/main" id="{AF0946FA-0436-43FD-91D3-DC4ABC1259BD}"/>
                  </a:ext>
                </a:extLst>
              </p:cNvPr>
              <p:cNvCxnSpPr/>
              <p:nvPr userDrawn="1"/>
            </p:nvCxnSpPr>
            <p:spPr>
              <a:xfrm>
                <a:off x="1164052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="" xmlns:a16="http://schemas.microsoft.com/office/drawing/2014/main" id="{A563818B-7B7E-4FDE-92C9-5484C5553BCA}"/>
                  </a:ext>
                </a:extLst>
              </p:cNvPr>
              <p:cNvCxnSpPr/>
              <p:nvPr userDrawn="1"/>
            </p:nvCxnSpPr>
            <p:spPr>
              <a:xfrm>
                <a:off x="1280760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="" xmlns:a16="http://schemas.microsoft.com/office/drawing/2014/main" id="{E9D0272C-EB43-452A-9124-559705B6E30F}"/>
                  </a:ext>
                </a:extLst>
              </p:cNvPr>
              <p:cNvCxnSpPr/>
              <p:nvPr userDrawn="1"/>
            </p:nvCxnSpPr>
            <p:spPr>
              <a:xfrm>
                <a:off x="13974693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>
                <a:extLst>
                  <a:ext uri="{FF2B5EF4-FFF2-40B4-BE49-F238E27FC236}">
                    <a16:creationId xmlns="" xmlns:a16="http://schemas.microsoft.com/office/drawing/2014/main" id="{4AEC5B4E-5FA0-430D-B42A-1DF1B3EF33E2}"/>
                  </a:ext>
                </a:extLst>
              </p:cNvPr>
              <p:cNvCxnSpPr/>
              <p:nvPr userDrawn="1"/>
            </p:nvCxnSpPr>
            <p:spPr>
              <a:xfrm>
                <a:off x="113675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1195948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 anchor="ctr">
            <a:normAutofit/>
          </a:bodyPr>
          <a:lstStyle>
            <a:lvl1pPr algn="ctr">
              <a:defRPr sz="387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0CBC823-B82D-43B3-9F93-6330F9EAEA3A}"/>
              </a:ext>
            </a:extLst>
          </p:cNvPr>
          <p:cNvSpPr/>
          <p:nvPr/>
        </p:nvSpPr>
        <p:spPr>
          <a:xfrm>
            <a:off x="0" y="4362176"/>
            <a:ext cx="12192000" cy="2495825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9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655937"/>
            <a:ext cx="9144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216">
                <a:solidFill>
                  <a:schemeClr val="bg1"/>
                </a:solidFill>
              </a:defRPr>
            </a:lvl1pPr>
            <a:lvl2pPr marL="657955" indent="0" algn="ctr">
              <a:buNone/>
              <a:defRPr sz="2878"/>
            </a:lvl2pPr>
            <a:lvl3pPr marL="1315911" indent="0" algn="ctr">
              <a:buNone/>
              <a:defRPr sz="2590"/>
            </a:lvl3pPr>
            <a:lvl4pPr marL="1973865" indent="0" algn="ctr">
              <a:buNone/>
              <a:defRPr sz="2302"/>
            </a:lvl4pPr>
            <a:lvl5pPr marL="2631820" indent="0" algn="ctr">
              <a:buNone/>
              <a:defRPr sz="2302"/>
            </a:lvl5pPr>
            <a:lvl6pPr marL="3289776" indent="0" algn="ctr">
              <a:buNone/>
              <a:defRPr sz="2302"/>
            </a:lvl6pPr>
            <a:lvl7pPr marL="3947732" indent="0" algn="ctr">
              <a:buNone/>
              <a:defRPr sz="2302"/>
            </a:lvl7pPr>
            <a:lvl8pPr marL="4605687" indent="0" algn="ctr">
              <a:buNone/>
              <a:defRPr sz="2302"/>
            </a:lvl8pPr>
            <a:lvl9pPr marL="5263641" indent="0" algn="ctr">
              <a:buNone/>
              <a:defRPr sz="230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=""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0555" y="6446418"/>
            <a:ext cx="3170892" cy="183063"/>
          </a:xfrm>
        </p:spPr>
        <p:txBody>
          <a:bodyPr/>
          <a:lstStyle>
            <a:lvl1pPr marL="0" indent="0" algn="ctr">
              <a:buNone/>
              <a:defRPr sz="1477">
                <a:solidFill>
                  <a:schemeClr val="bg1"/>
                </a:solidFill>
                <a:latin typeface="+mn-lt"/>
              </a:defRPr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3" indent="0">
              <a:buNone/>
              <a:defRPr sz="923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226" name="Прямоугольник 225">
            <a:extLst>
              <a:ext uri="{FF2B5EF4-FFF2-40B4-BE49-F238E27FC236}">
                <a16:creationId xmlns="" xmlns:a16="http://schemas.microsoft.com/office/drawing/2014/main" id="{ECDB6668-3F03-4B7E-A7CA-F5775C33B87C}"/>
              </a:ext>
            </a:extLst>
          </p:cNvPr>
          <p:cNvSpPr/>
          <p:nvPr/>
        </p:nvSpPr>
        <p:spPr>
          <a:xfrm>
            <a:off x="4120762" y="2246525"/>
            <a:ext cx="3950477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6" b="1" cap="none" spc="46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</a:rPr>
              <a:t>РОСКОМНАДЗОР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="" xmlns:a16="http://schemas.microsoft.com/office/drawing/2014/main" id="{F0612A5A-998B-4BB7-BFB0-2C322290AC35}"/>
              </a:ext>
            </a:extLst>
          </p:cNvPr>
          <p:cNvSpPr/>
          <p:nvPr/>
        </p:nvSpPr>
        <p:spPr>
          <a:xfrm>
            <a:off x="0" y="2"/>
            <a:ext cx="12192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31" spc="184" baseline="0" dirty="0"/>
              <a:t>ФЕДЕРАЛЬНАЯ СЛУЖБА ПО НАДЗОРУ В СФЕРЕ СВЯЗИ, ИНФОРМАЦИОННЫХ ТЕХНОЛОГИЙ И МАССОВЫХ КОММУНИКАЦИЙ</a:t>
            </a:r>
          </a:p>
        </p:txBody>
      </p:sp>
      <p:cxnSp>
        <p:nvCxnSpPr>
          <p:cNvPr id="281" name="Прямая соединительная линия 280">
            <a:extLst>
              <a:ext uri="{FF2B5EF4-FFF2-40B4-BE49-F238E27FC236}">
                <a16:creationId xmlns="" xmlns:a16="http://schemas.microsoft.com/office/drawing/2014/main" id="{3B4D0426-3670-4457-942A-3BF76BAEFD30}"/>
              </a:ext>
            </a:extLst>
          </p:cNvPr>
          <p:cNvCxnSpPr/>
          <p:nvPr/>
        </p:nvCxnSpPr>
        <p:spPr>
          <a:xfrm>
            <a:off x="0" y="260244"/>
            <a:ext cx="12192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0B1DA40-3A99-42F1-9629-19A6D69B86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8" y="588204"/>
            <a:ext cx="1421545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599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144F418-A535-48A6-A339-61FAD0B553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176"/>
            <a:ext cx="12192000" cy="24860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0CBC823-B82D-43B3-9F93-6330F9EAEA3A}"/>
              </a:ext>
            </a:extLst>
          </p:cNvPr>
          <p:cNvSpPr/>
          <p:nvPr/>
        </p:nvSpPr>
        <p:spPr>
          <a:xfrm>
            <a:off x="0" y="4362176"/>
            <a:ext cx="12192000" cy="2495825"/>
          </a:xfrm>
          <a:prstGeom prst="rect">
            <a:avLst/>
          </a:prstGeom>
          <a:solidFill>
            <a:schemeClr val="bg2">
              <a:lumMod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 anchor="ctr">
            <a:normAutofit/>
          </a:bodyPr>
          <a:lstStyle>
            <a:lvl1pPr algn="ctr">
              <a:defRPr sz="387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4655937"/>
            <a:ext cx="9144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216">
                <a:solidFill>
                  <a:schemeClr val="bg1"/>
                </a:solidFill>
              </a:defRPr>
            </a:lvl1pPr>
            <a:lvl2pPr marL="657955" indent="0" algn="ctr">
              <a:buNone/>
              <a:defRPr sz="2878"/>
            </a:lvl2pPr>
            <a:lvl3pPr marL="1315911" indent="0" algn="ctr">
              <a:buNone/>
              <a:defRPr sz="2590"/>
            </a:lvl3pPr>
            <a:lvl4pPr marL="1973865" indent="0" algn="ctr">
              <a:buNone/>
              <a:defRPr sz="2302"/>
            </a:lvl4pPr>
            <a:lvl5pPr marL="2631820" indent="0" algn="ctr">
              <a:buNone/>
              <a:defRPr sz="2302"/>
            </a:lvl5pPr>
            <a:lvl6pPr marL="3289776" indent="0" algn="ctr">
              <a:buNone/>
              <a:defRPr sz="2302"/>
            </a:lvl6pPr>
            <a:lvl7pPr marL="3947732" indent="0" algn="ctr">
              <a:buNone/>
              <a:defRPr sz="2302"/>
            </a:lvl7pPr>
            <a:lvl8pPr marL="4605687" indent="0" algn="ctr">
              <a:buNone/>
              <a:defRPr sz="2302"/>
            </a:lvl8pPr>
            <a:lvl9pPr marL="5263641" indent="0" algn="ctr">
              <a:buNone/>
              <a:defRPr sz="2302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=""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0555" y="6446418"/>
            <a:ext cx="3170892" cy="183063"/>
          </a:xfrm>
        </p:spPr>
        <p:txBody>
          <a:bodyPr/>
          <a:lstStyle>
            <a:lvl1pPr marL="0" indent="0" algn="ctr">
              <a:buNone/>
              <a:defRPr sz="1477">
                <a:solidFill>
                  <a:schemeClr val="bg1"/>
                </a:solidFill>
                <a:latin typeface="+mn-lt"/>
              </a:defRPr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3" indent="0">
              <a:buNone/>
              <a:defRPr sz="923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="" xmlns:a16="http://schemas.microsoft.com/office/drawing/2014/main" id="{46BEE894-F66A-4E44-B18E-3B1D3C6629FA}"/>
              </a:ext>
            </a:extLst>
          </p:cNvPr>
          <p:cNvSpPr/>
          <p:nvPr/>
        </p:nvSpPr>
        <p:spPr>
          <a:xfrm>
            <a:off x="0" y="2"/>
            <a:ext cx="12192000" cy="227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31" spc="184" baseline="0"/>
              <a:t>ФЕДЕРАЛЬНАЯ СЛУЖБА ПО НАДЗОРУ В СФЕРЕ СВЯЗИ, ИНФОРМАЦИОННЫХ ТЕХНОЛОГИЙ И МАССОВЫХ КОММУНИКАЦИЙ</a:t>
            </a:r>
            <a:endParaRPr lang="ru-RU" sz="831" spc="184" baseline="0" dirty="0"/>
          </a:p>
        </p:txBody>
      </p:sp>
      <p:sp>
        <p:nvSpPr>
          <p:cNvPr id="226" name="Прямоугольник 225">
            <a:extLst>
              <a:ext uri="{FF2B5EF4-FFF2-40B4-BE49-F238E27FC236}">
                <a16:creationId xmlns="" xmlns:a16="http://schemas.microsoft.com/office/drawing/2014/main" id="{ECDB6668-3F03-4B7E-A7CA-F5775C33B87C}"/>
              </a:ext>
            </a:extLst>
          </p:cNvPr>
          <p:cNvSpPr/>
          <p:nvPr/>
        </p:nvSpPr>
        <p:spPr>
          <a:xfrm>
            <a:off x="4120762" y="2246525"/>
            <a:ext cx="3950477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6" b="1" cap="none" spc="46" dirty="0">
                <a:ln w="9525" cmpd="sng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+mj-lt"/>
              </a:rPr>
              <a:t>РОСКОМНАДЗОР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C91BB69-90CF-42F9-8894-E235CC4B4FDB}"/>
              </a:ext>
            </a:extLst>
          </p:cNvPr>
          <p:cNvPicPr>
            <a:picLocks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8" y="588204"/>
            <a:ext cx="1421545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073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9C7F-0A3C-4C72-B12E-1C6963271F57}" type="datetime1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4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AB3C-4C71-4660-805D-0AE5788CDECE}" type="datetime1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0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E22E0-9153-4A97-A1BE-A1DEC51CD599}" type="datetime1">
              <a:rPr lang="ru-RU" smtClean="0"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265DA-81D6-4092-B6C5-08F21DC4A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74BA86B-E729-4815-9DE9-159D4FB6A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>
            <a:normAutofit/>
          </a:bodyPr>
          <a:lstStyle/>
          <a:p>
            <a:r>
              <a:rPr lang="ru-RU"/>
              <a:t>Типовые нарушения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F3761AF-218F-4008-8803-4E0C410BE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1162" y="4674044"/>
            <a:ext cx="9144000" cy="1158677"/>
          </a:xfrm>
        </p:spPr>
        <p:txBody>
          <a:bodyPr/>
          <a:lstStyle/>
          <a:p>
            <a:r>
              <a:rPr lang="ru-RU" dirty="0" smtClean="0"/>
              <a:t>Управление Роскомнадзора по Самарской области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14783722-9F09-4B6C-BBE2-36601A4E9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5287" y="5803621"/>
            <a:ext cx="3170892" cy="183063"/>
          </a:xfrm>
        </p:spPr>
        <p:txBody>
          <a:bodyPr>
            <a:noAutofit/>
          </a:bodyPr>
          <a:lstStyle/>
          <a:p>
            <a:r>
              <a:rPr lang="ru-RU" sz="2400" dirty="0" smtClean="0"/>
              <a:t>2023 </a:t>
            </a:r>
            <a:r>
              <a:rPr lang="ru-RU" sz="2400" dirty="0"/>
              <a:t>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7DA243C-6ED1-4298-BA0A-E8CD3EBBF0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64300"/>
            <a:ext cx="2743200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9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DAC419-DBD0-4011-8932-ADEBC7CE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dirty="0" smtClean="0"/>
              <a:t>Типовые нарушения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6D3B25-8E99-4905-8E2C-212CD27C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t>10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5317" y="1369660"/>
            <a:ext cx="1069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Несоответствие содержания письменного согласия субъекта персональных данных на обработку персональных данных требованиям законодательства Российской </a:t>
            </a:r>
            <a:r>
              <a:rPr lang="ru-RU" dirty="0" smtClean="0"/>
              <a:t>Федерации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ч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4 ст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9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Федерального закона от 27 июля 2006 № 152-ФЗ «О персональных данных»)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7AA6CEA5-B0BE-08DC-538F-CC9EAD1A62EC}"/>
              </a:ext>
            </a:extLst>
          </p:cNvPr>
          <p:cNvSpPr/>
          <p:nvPr/>
        </p:nvSpPr>
        <p:spPr>
          <a:xfrm>
            <a:off x="651850" y="1369660"/>
            <a:ext cx="10957098" cy="646331"/>
          </a:xfrm>
          <a:prstGeom prst="roundRect">
            <a:avLst>
              <a:gd name="adj" fmla="val 4906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0" y="2122472"/>
            <a:ext cx="10115550" cy="427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множение 8"/>
          <p:cNvSpPr/>
          <p:nvPr/>
        </p:nvSpPr>
        <p:spPr>
          <a:xfrm>
            <a:off x="729484" y="6284835"/>
            <a:ext cx="259080" cy="259079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8145" y="5961669"/>
            <a:ext cx="1069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Не допускается </a:t>
            </a:r>
            <a:r>
              <a:rPr lang="ru-RU" dirty="0" smtClean="0">
                <a:solidFill>
                  <a:srgbClr val="FF0000"/>
                </a:solidFill>
              </a:rPr>
              <a:t>бессрочное</a:t>
            </a:r>
            <a:r>
              <a:rPr lang="ru-RU" dirty="0" smtClean="0"/>
              <a:t> действие согласия на обработку персональных данных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4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 rot="16200000">
            <a:off x="8145421" y="2538105"/>
            <a:ext cx="4006668" cy="3142293"/>
          </a:xfrm>
          <a:prstGeom prst="roundRect">
            <a:avLst/>
          </a:prstGeom>
          <a:solidFill>
            <a:schemeClr val="bg1"/>
          </a:solidFill>
          <a:ln w="63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16200000">
            <a:off x="4216477" y="3167759"/>
            <a:ext cx="3615479" cy="2804989"/>
          </a:xfrm>
          <a:prstGeom prst="roundRect">
            <a:avLst/>
          </a:prstGeom>
          <a:solidFill>
            <a:schemeClr val="bg1"/>
          </a:solidFill>
          <a:ln w="63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16200000">
            <a:off x="89487" y="2337128"/>
            <a:ext cx="3544980" cy="2994085"/>
          </a:xfrm>
          <a:prstGeom prst="roundRect">
            <a:avLst/>
          </a:prstGeom>
          <a:solidFill>
            <a:schemeClr val="bg1"/>
          </a:solidFill>
          <a:ln w="63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67" y="61384"/>
            <a:ext cx="1445684" cy="145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: скругленные углы 32">
            <a:extLst>
              <a:ext uri="{FF2B5EF4-FFF2-40B4-BE49-F238E27FC236}"/>
            </a:extLst>
          </p:cNvPr>
          <p:cNvSpPr/>
          <p:nvPr/>
        </p:nvSpPr>
        <p:spPr>
          <a:xfrm>
            <a:off x="3570817" y="1403352"/>
            <a:ext cx="4290483" cy="654049"/>
          </a:xfrm>
          <a:prstGeom prst="roundRect">
            <a:avLst/>
          </a:prstGeom>
          <a:solidFill>
            <a:srgbClr val="EBE4E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518585" y="2190751"/>
            <a:ext cx="2840567" cy="3339372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solidFill>
                  <a:srgbClr val="1D70B7"/>
                </a:solidFill>
                <a:latin typeface="Arial Narrow" panose="020B0606020202030204" pitchFamily="34" charset="0"/>
              </a:rPr>
              <a:t>ч. 1 ст. 13.11 КоАП РФ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от 60 до 100 тыс. руб.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solidFill>
                  <a:srgbClr val="1D70B7"/>
                </a:solidFill>
                <a:latin typeface="Arial Narrow" panose="020B0606020202030204" pitchFamily="34" charset="0"/>
              </a:rPr>
              <a:t>ч. 1.1 ст. 13.11 КоАП РФ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от 100 до 300 тыс. руб. </a:t>
            </a: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solidFill>
                  <a:srgbClr val="1D70B7"/>
                </a:solidFill>
                <a:latin typeface="Arial Narrow" panose="020B0606020202030204" pitchFamily="34" charset="0"/>
              </a:rPr>
              <a:t>ч. 2 ст. 13.11КоАП РФ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от 30 до 150 тыс. руб.</a:t>
            </a: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solidFill>
                  <a:srgbClr val="1D70B7"/>
                </a:solidFill>
                <a:latin typeface="Arial Narrow" panose="020B0606020202030204" pitchFamily="34" charset="0"/>
              </a:rPr>
              <a:t>ч. 2.1 ст. 13.11КоАП РФ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от 300 до 500 тыс. руб.</a:t>
            </a: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10809817" y="6229352"/>
            <a:ext cx="1126067" cy="486833"/>
          </a:xfrm>
        </p:spPr>
        <p:txBody>
          <a:bodyPr/>
          <a:lstStyle/>
          <a:p>
            <a:pPr algn="r">
              <a:defRPr/>
            </a:pPr>
            <a:fld id="{358F0007-A447-469E-9101-470568BA146C}" type="slidenum">
              <a:rPr lang="ru-RU" sz="19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11</a:t>
            </a:fld>
            <a:endParaRPr lang="ru-RU" sz="27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26534" y="150284"/>
            <a:ext cx="9599084" cy="114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700" b="1" dirty="0">
                <a:latin typeface="Arial Narrow" pitchFamily="34" charset="0"/>
              </a:rPr>
              <a:t>Сумма штрафов за нарушение законодательства в области персональных данных</a:t>
            </a:r>
            <a:endParaRPr lang="ru-RU" altLang="ru-RU" sz="3700" dirty="0">
              <a:latin typeface="Arial Narrow" pitchFamily="34" charset="0"/>
            </a:endParaRPr>
          </a:p>
        </p:txBody>
      </p:sp>
      <p:sp>
        <p:nvSpPr>
          <p:cNvPr id="22544" name="Прямоугольник 2"/>
          <p:cNvSpPr>
            <a:spLocks noChangeArrowheads="1"/>
          </p:cNvSpPr>
          <p:nvPr/>
        </p:nvSpPr>
        <p:spPr bwMode="auto">
          <a:xfrm>
            <a:off x="4159251" y="1483785"/>
            <a:ext cx="3196167" cy="49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latin typeface="Arial Narrow" pitchFamily="34" charset="0"/>
              </a:rPr>
              <a:t>Для юридических лиц: </a:t>
            </a:r>
            <a:endParaRPr lang="ru-RU" altLang="ru-RU" sz="2400" u="sng" dirty="0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4620685" y="2921001"/>
            <a:ext cx="2806700" cy="3339372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solidFill>
                  <a:srgbClr val="1D70B7"/>
                </a:solidFill>
                <a:latin typeface="Arial Narrow" panose="020B0606020202030204" pitchFamily="34" charset="0"/>
              </a:rPr>
              <a:t>ч. 3 ст. 13.11 КоАП РФ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от 30 до 60 тыс. руб.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solidFill>
                  <a:srgbClr val="1D70B7"/>
                </a:solidFill>
                <a:latin typeface="Arial Narrow" panose="020B0606020202030204" pitchFamily="34" charset="0"/>
              </a:rPr>
              <a:t>ч. 4 ст. 13.11 КоАП РФ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от 40 до 80 тыс. руб. </a:t>
            </a: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solidFill>
                  <a:srgbClr val="1D70B7"/>
                </a:solidFill>
                <a:latin typeface="Arial Narrow" panose="020B0606020202030204" pitchFamily="34" charset="0"/>
              </a:rPr>
              <a:t>ч. 5 ст. 13.11КоАП РФ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от 50 до 90 тыс. руб.</a:t>
            </a: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solidFill>
                  <a:srgbClr val="1D70B7"/>
                </a:solidFill>
                <a:latin typeface="Arial Narrow" panose="020B0606020202030204" pitchFamily="34" charset="0"/>
              </a:rPr>
              <a:t>ч. 5.1 ст. 13.11КоАП РФ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от 300 до 500 тыс. руб.</a:t>
            </a: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8576734" y="2302934"/>
            <a:ext cx="3304117" cy="3631759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solidFill>
                  <a:srgbClr val="1D70B7"/>
                </a:solidFill>
                <a:latin typeface="Arial Narrow" panose="020B0606020202030204" pitchFamily="34" charset="0"/>
              </a:rPr>
              <a:t>ч. 6 ст. 13.11 КоАП РФ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От 50 до 100 тыс. руб.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solidFill>
                  <a:srgbClr val="1D70B7"/>
                </a:solidFill>
                <a:latin typeface="Arial Narrow" panose="020B0606020202030204" pitchFamily="34" charset="0"/>
              </a:rPr>
              <a:t>ч. 7 ст. 13.11 КоАП РФ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От 6 до 12 тыс. руб.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(госорган, должностное лицо) </a:t>
            </a: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solidFill>
                  <a:srgbClr val="1D70B7"/>
                </a:solidFill>
                <a:latin typeface="Arial Narrow" panose="020B0606020202030204" pitchFamily="34" charset="0"/>
              </a:rPr>
              <a:t>ч. 8 ст. 13.11КоАП РФ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от 1 до 6 млн. руб.</a:t>
            </a: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solidFill>
                  <a:srgbClr val="1D70B7"/>
                </a:solidFill>
                <a:latin typeface="Arial Narrow" panose="020B0606020202030204" pitchFamily="34" charset="0"/>
              </a:rPr>
              <a:t>ч. 9 ст. 13.11КоАП РФ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от 6 до 18 млн. руб.</a:t>
            </a: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03439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0" grpId="0"/>
      <p:bldP spid="2" grpId="0"/>
      <p:bldP spid="3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67" y="61384"/>
            <a:ext cx="1445684" cy="145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: скругленные углы 32">
            <a:extLst>
              <a:ext uri="{FF2B5EF4-FFF2-40B4-BE49-F238E27FC236}"/>
            </a:extLst>
          </p:cNvPr>
          <p:cNvSpPr/>
          <p:nvPr/>
        </p:nvSpPr>
        <p:spPr>
          <a:xfrm>
            <a:off x="357718" y="1989667"/>
            <a:ext cx="11180233" cy="654051"/>
          </a:xfrm>
          <a:prstGeom prst="roundRect">
            <a:avLst/>
          </a:prstGeom>
          <a:solidFill>
            <a:srgbClr val="EBE4E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518585" y="2190751"/>
            <a:ext cx="11019367" cy="3896783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defTabSz="0">
              <a:spcAft>
                <a:spcPts val="2400"/>
              </a:spcAft>
              <a:buClr>
                <a:srgbClr val="683169"/>
              </a:buClr>
              <a:buSzPct val="120000"/>
              <a:defRPr/>
            </a:pPr>
            <a:r>
              <a:rPr lang="ru-RU" sz="1700" b="1" dirty="0">
                <a:solidFill>
                  <a:srgbClr val="3C1E78"/>
                </a:solidFill>
                <a:latin typeface="Arial Narrow" panose="020B0606020202030204" pitchFamily="34" charset="0"/>
              </a:rPr>
              <a:t>СЛУЧАИ ПРИВЛЕЧЕНИЯ ОПЕРАТОРОВ К АДМИНИСТРАТИВНОЙ ОТВЕТСТВЕННОСТИ ПО Ч. 1 СТ. 13.11 КоАП РФ :</a:t>
            </a: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осуществление рекламных рассылок/звонков субъекту с использованием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 в отсутствие правовых оснований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нарушение требований ч. 1 ст. 6 и ч. 1 ст. 15 ФЗ № 152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неправомерная обработка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 субъекта в сети ИНТЕРНЕТ (сбор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 пользователей сайта без согласия, размещение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 субъектов на сайте)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нарушение требований ч. 1 ст. 6 ФЗ № 152</a:t>
            </a:r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неправомерная обработка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 субъекта в общественных местах (подъезды жилых домов, доски объявлений СНТ)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нарушение требований ч. 1 ст. 6 ФЗ № 152</a:t>
            </a:r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1D70B7"/>
                </a:solidFill>
                <a:latin typeface="Arial Narrow" panose="020B0606020202030204" pitchFamily="34" charset="0"/>
              </a:rPr>
              <a:t>неправомерная 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обработка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 третьих лиц - поручители,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рекомендатели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, контактные лица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нарушение требований ч. 1 ст. 6 ФЗ № 152</a:t>
            </a:r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10809817" y="6229352"/>
            <a:ext cx="1126067" cy="486833"/>
          </a:xfrm>
        </p:spPr>
        <p:txBody>
          <a:bodyPr/>
          <a:lstStyle/>
          <a:p>
            <a:pPr algn="r">
              <a:defRPr/>
            </a:pPr>
            <a:fld id="{EB559048-2DB9-4B3F-AEB9-9797675377F0}" type="slidenum">
              <a:rPr lang="ru-RU" sz="19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12</a:t>
            </a:fld>
            <a:endParaRPr lang="ru-RU" sz="27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653118" y="139701"/>
            <a:ext cx="768773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FF0000"/>
                </a:solidFill>
                <a:latin typeface="Arial Narrow" pitchFamily="34" charset="0"/>
              </a:rPr>
              <a:t>Часть 1 статьи 13.11 КоАП РФ </a:t>
            </a:r>
            <a:r>
              <a:rPr lang="ru-RU" altLang="ru-RU" sz="1900" b="1" dirty="0">
                <a:latin typeface="Arial Narrow" pitchFamily="34" charset="0"/>
              </a:rPr>
              <a:t>- </a:t>
            </a:r>
            <a:r>
              <a:rPr lang="ru-RU" altLang="ru-RU" sz="1900" dirty="0">
                <a:latin typeface="Arial Narrow" pitchFamily="34" charset="0"/>
              </a:rPr>
              <a:t>обработка персональных данных в случаях, не предусмотренных законодательством Российской Федерации в области персональных данных, либо обработка персональных данных, несовместимая с целями сбора персональных данных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56618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0" grpId="0"/>
      <p:bldP spid="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32">
            <a:extLst>
              <a:ext uri="{FF2B5EF4-FFF2-40B4-BE49-F238E27FC236}"/>
            </a:extLst>
          </p:cNvPr>
          <p:cNvSpPr/>
          <p:nvPr/>
        </p:nvSpPr>
        <p:spPr>
          <a:xfrm>
            <a:off x="539751" y="1604434"/>
            <a:ext cx="11178116" cy="605367"/>
          </a:xfrm>
          <a:prstGeom prst="roundRect">
            <a:avLst/>
          </a:prstGeom>
          <a:solidFill>
            <a:srgbClr val="EBE4E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539751" y="1729317"/>
            <a:ext cx="11019367" cy="4842933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700" b="1" dirty="0">
                <a:solidFill>
                  <a:srgbClr val="3C1E78"/>
                </a:solidFill>
                <a:latin typeface="Arial Narrow" panose="020B0606020202030204" pitchFamily="34" charset="0"/>
              </a:rPr>
              <a:t>СЛУЧАИ ПРИВЛЕЧЕНИЯ ОПЕРАТОРОВ К АДМИНИСТРАТИВНОЙ ОТВЕТСТВЕННОСТИ ПО Ч. 2 СТ. 13.11 КоАП РФ: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7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неправомерная обработка биометрических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 субъекта (в целях прохода работника на территорию Оператора/учета рабочего времени) 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нарушение требований ч. 1 ст. 11 и ч. 4 ст. 9 ФЗ № 152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неправомерная обработка сведений о состоянии здоровья (справки о наличии инвалидности, о судимости в случаях, не предусмотренных законодательством)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нарушение требований ч. 1 ст. 10 и ч. 4 ст. 9 ФЗ № 152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неправомерное осуществление трансграничной передача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 на территорию стран, не обеспечивающих адекватную защиту (командирование работников, технологическое сопровождение кадровой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ИСПДн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, предполагающее доступ к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 работников, иностранным юридическим лицом с его фактическим нахождением за границей) 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нарушение требований ч. 4 ст. 12 и ч. 4 ст. 9 ФЗ № 152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неправомерная передача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 работников в адрес третьих лиц (в рамках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дмс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, командирования, изготовления визитных карточек, зарплатного проекта (присоединения),  аутсорсинга, сопровождения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испдн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, содержащих персональные данные работников)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нарушение требований ст. 88 ТК РФ и ч. 4 ст. 9 ФЗ № 152</a:t>
            </a:r>
          </a:p>
        </p:txBody>
      </p:sp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10809817" y="6229352"/>
            <a:ext cx="1126067" cy="4868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300">
                <a:solidFill>
                  <a:schemeClr val="tx1"/>
                </a:solidFill>
                <a:latin typeface="Verdana" pitchFamily="34" charset="0"/>
              </a:defRPr>
            </a:lvl1pPr>
            <a:lvl2pPr marL="990575" indent="-380990" eaLnBrk="0" hangingPunct="0">
              <a:spcBef>
                <a:spcPct val="20000"/>
              </a:spcBef>
              <a:buFont typeface="Arial" charset="0"/>
              <a:buChar char="–"/>
              <a:defRPr sz="3700">
                <a:solidFill>
                  <a:schemeClr val="tx1"/>
                </a:solidFill>
                <a:latin typeface="Verdana" pitchFamily="34" charset="0"/>
              </a:defRPr>
            </a:lvl2pPr>
            <a:lvl3pPr marL="1523962" indent="-304792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2133547" indent="-304792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Verdana" pitchFamily="34" charset="0"/>
              </a:defRPr>
            </a:lvl4pPr>
            <a:lvl5pPr marL="2743131" indent="-304792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Verdana" pitchFamily="34" charset="0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Verdana" pitchFamily="34" charset="0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Verdana" pitchFamily="34" charset="0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Verdana" pitchFamily="34" charset="0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9451D80-E65E-4B83-8E6D-10EFFB4A467C}" type="slidenum">
              <a:rPr lang="ru-RU" altLang="ru-RU" sz="1900">
                <a:solidFill>
                  <a:srgbClr val="F2F2F2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ru-RU" altLang="ru-RU" sz="2700">
              <a:solidFill>
                <a:srgbClr val="F2F2F2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2151" y="169334"/>
            <a:ext cx="9878483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FF0000"/>
                </a:solidFill>
                <a:latin typeface="Arial Narrow" pitchFamily="34" charset="0"/>
              </a:rPr>
              <a:t>Часть 2 статьи 13.11 КоАП РФ</a:t>
            </a:r>
            <a:r>
              <a:rPr lang="ru-RU" altLang="ru-RU" sz="1900" b="1" dirty="0">
                <a:solidFill>
                  <a:srgbClr val="3C1E78"/>
                </a:solidFill>
                <a:latin typeface="Arial Narrow" pitchFamily="34" charset="0"/>
              </a:rPr>
              <a:t> </a:t>
            </a:r>
            <a:r>
              <a:rPr lang="ru-RU" altLang="ru-RU" sz="1900" b="1" dirty="0">
                <a:latin typeface="Arial Narrow" pitchFamily="34" charset="0"/>
              </a:rPr>
              <a:t>- </a:t>
            </a:r>
            <a:r>
              <a:rPr lang="ru-RU" altLang="ru-RU" sz="1900" dirty="0">
                <a:latin typeface="Arial Narrow" pitchFamily="34" charset="0"/>
              </a:rPr>
              <a:t>обработка персональных данных без согласия в письменной форме в случаях, когда такое согласие должно быть получено в соответствии с законодательством в области персональных данных либо обработка персональных данных с нарушением установленных законодательством в области персональных данных требований к составу сведений, включаемых в согласие на обработку его персональных данных в письменной форме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67" y="61384"/>
            <a:ext cx="1445684" cy="145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4948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/>
      <p:bldP spid="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32">
            <a:extLst>
              <a:ext uri="{FF2B5EF4-FFF2-40B4-BE49-F238E27FC236}"/>
            </a:extLst>
          </p:cNvPr>
          <p:cNvSpPr/>
          <p:nvPr/>
        </p:nvSpPr>
        <p:spPr>
          <a:xfrm>
            <a:off x="256118" y="2459567"/>
            <a:ext cx="11180233" cy="656167"/>
          </a:xfrm>
          <a:prstGeom prst="roundRect">
            <a:avLst/>
          </a:prstGeom>
          <a:solidFill>
            <a:srgbClr val="EBE4E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10809817" y="6229352"/>
            <a:ext cx="1126067" cy="486833"/>
          </a:xfrm>
        </p:spPr>
        <p:txBody>
          <a:bodyPr/>
          <a:lstStyle/>
          <a:p>
            <a:pPr algn="r">
              <a:defRPr/>
            </a:pPr>
            <a:fld id="{041D406E-DE7B-49AA-996C-C2B0FB958949}" type="slidenum">
              <a:rPr lang="ru-RU" sz="19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14</a:t>
            </a:fld>
            <a:endParaRPr lang="ru-RU" sz="27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4784" y="228601"/>
            <a:ext cx="9880600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FF0000"/>
                </a:solidFill>
                <a:latin typeface="Arial Narrow" pitchFamily="34" charset="0"/>
              </a:rPr>
              <a:t>Часть 3 статьи 13.11 КоАП РФ </a:t>
            </a:r>
            <a:r>
              <a:rPr lang="ru-RU" altLang="ru-RU" sz="1900" b="1" dirty="0">
                <a:latin typeface="Arial Narrow" pitchFamily="34" charset="0"/>
              </a:rPr>
              <a:t>- </a:t>
            </a:r>
            <a:r>
              <a:rPr lang="ru-RU" altLang="ru-RU" sz="1900" dirty="0">
                <a:latin typeface="Arial Narrow" pitchFamily="34" charset="0"/>
              </a:rPr>
              <a:t>невыполнение оператором предусмотренной законодательством Российской Федерации в области персональных данных обязанности по опубликованию или обеспечению иным образом неограниченного доступа к документу, определяющему политику оператора в отношении обработки персональных данных, или сведениям о реализуемых требованиях к защите персональных данных</a:t>
            </a: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256117" y="2584451"/>
            <a:ext cx="11277600" cy="2015932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3C1E78"/>
                </a:solidFill>
                <a:latin typeface="Arial Narrow" panose="020B0606020202030204" pitchFamily="34" charset="0"/>
              </a:rPr>
              <a:t>СЛУЧАИ ПРИВЛЕЧЕНИЯ ОПЕРАТОРОВ К АДМИНИСТРАТИВНОЙ ОТВЕТСТВЕННОСТИ ПО Ч. 3 СТ. 13.11 КоАП РФ: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7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7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осуществление Оператором сбора </a:t>
            </a:r>
            <a:r>
              <a:rPr lang="ru-RU" sz="17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 посредством сайта в сети «Интернет» в отсутствие размещенного документа, определяющего политику оператора в отношении обработки </a:t>
            </a:r>
            <a:r>
              <a:rPr lang="ru-RU" sz="17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 </a:t>
            </a:r>
          </a:p>
          <a:p>
            <a:pPr defTabSz="0">
              <a:spcAft>
                <a:spcPts val="2400"/>
              </a:spcAft>
              <a:buClr>
                <a:srgbClr val="683169"/>
              </a:buClr>
              <a:buSzPct val="120000"/>
              <a:defRPr/>
            </a:pPr>
            <a:r>
              <a:rPr lang="ru-RU" sz="1700" b="1" dirty="0">
                <a:solidFill>
                  <a:srgbClr val="FF0000"/>
                </a:solidFill>
                <a:latin typeface="Arial Narrow" panose="020B0606020202030204" pitchFamily="34" charset="0"/>
              </a:rPr>
              <a:t>		     нарушение требований ч. 2 ст. 18.1 ФЗ № 152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67" y="61384"/>
            <a:ext cx="1445684" cy="145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 rot="16200000">
            <a:off x="7579362" y="2580635"/>
            <a:ext cx="1723137" cy="5957827"/>
          </a:xfrm>
          <a:prstGeom prst="roundRect">
            <a:avLst/>
          </a:prstGeom>
          <a:solidFill>
            <a:schemeClr val="bg1"/>
          </a:solidFill>
          <a:ln w="63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5719233" y="4779433"/>
            <a:ext cx="5444067" cy="158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900">
                <a:solidFill>
                  <a:srgbClr val="3C1E78"/>
                </a:solidFill>
                <a:latin typeface="Arial Narrow" pitchFamily="34" charset="0"/>
              </a:rPr>
              <a:t>* если Оператор </a:t>
            </a:r>
            <a:r>
              <a:rPr lang="ru-RU" altLang="ru-RU" sz="1900" b="1">
                <a:solidFill>
                  <a:srgbClr val="3C1E78"/>
                </a:solidFill>
                <a:latin typeface="Arial Narrow" pitchFamily="34" charset="0"/>
              </a:rPr>
              <a:t>не имеет сайта </a:t>
            </a:r>
            <a:r>
              <a:rPr lang="ru-RU" altLang="ru-RU" sz="1900">
                <a:solidFill>
                  <a:srgbClr val="3C1E78"/>
                </a:solidFill>
                <a:latin typeface="Arial Narrow" pitchFamily="34" charset="0"/>
              </a:rPr>
              <a:t>в сети «Интернет», ему необходимо обеспечить иным образом неограниченный доступ к документу, определяющему политику Оператора в отношении обработки ПДн и сведениям о реализуемых требованиях к защите ПДн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18139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32">
            <a:extLst>
              <a:ext uri="{FF2B5EF4-FFF2-40B4-BE49-F238E27FC236}"/>
            </a:extLst>
          </p:cNvPr>
          <p:cNvSpPr/>
          <p:nvPr/>
        </p:nvSpPr>
        <p:spPr>
          <a:xfrm>
            <a:off x="256118" y="1693334"/>
            <a:ext cx="11358033" cy="656167"/>
          </a:xfrm>
          <a:prstGeom prst="roundRect">
            <a:avLst/>
          </a:prstGeom>
          <a:solidFill>
            <a:srgbClr val="EBE4E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10809817" y="6229352"/>
            <a:ext cx="1126067" cy="486833"/>
          </a:xfrm>
        </p:spPr>
        <p:txBody>
          <a:bodyPr/>
          <a:lstStyle/>
          <a:p>
            <a:pPr algn="r">
              <a:defRPr/>
            </a:pPr>
            <a:fld id="{2163F2B8-FA1F-4373-9DC2-513DF34E9511}" type="slidenum">
              <a:rPr lang="ru-RU" sz="19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15</a:t>
            </a:fld>
            <a:endParaRPr lang="ru-RU" sz="27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4784" y="228601"/>
            <a:ext cx="9880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FF0000"/>
                </a:solidFill>
                <a:latin typeface="Arial Narrow" pitchFamily="34" charset="0"/>
              </a:rPr>
              <a:t>Часть 4 статьи 13.11 КоАП РФ - </a:t>
            </a:r>
            <a:r>
              <a:rPr lang="ru-RU" altLang="ru-RU" sz="19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altLang="ru-RU" sz="1900" dirty="0">
                <a:latin typeface="Arial Narrow" pitchFamily="34" charset="0"/>
              </a:rPr>
              <a:t>невыполнение оператором предусмотренной законодательством Российской Федерации в области персональных данных обязанности по предоставлению субъекту персональных данных информации, касающейся обработки его персональных данных</a:t>
            </a: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362829" y="1682750"/>
            <a:ext cx="11349567" cy="3862592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3C1E78"/>
                </a:solidFill>
                <a:latin typeface="Arial Narrow" panose="020B0606020202030204" pitchFamily="34" charset="0"/>
              </a:rPr>
              <a:t>СЛУЧАИ ПРИВЛЕЧЕНИЯ ОПЕРАТОРОВ К АДМИНИСТРАТИВНОЙ ОТВЕТСТВЕННОСТИ ПО Ч. 4 СТ. 13.11 КоАП РФ: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9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неисполнение оператором обязанностей, предусмотренных ст. 20 ФЗ № 152, в части непредставления по запросу субъекта (представителя) информации о наличии </a:t>
            </a:r>
            <a:r>
              <a:rPr lang="ru-RU" sz="17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, относящихся к соответствующему субъекту, а также непредоставления возможности ознакомления с этими </a:t>
            </a:r>
            <a:r>
              <a:rPr lang="ru-RU" sz="17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:</a:t>
            </a: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ru-RU" sz="17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информация (возможность ознакомления) представленная не в сроки, установленные ФЗ № 152 (свыше </a:t>
            </a:r>
            <a:r>
              <a:rPr lang="ru-RU" sz="1700" b="1" dirty="0" smtClean="0">
                <a:solidFill>
                  <a:srgbClr val="1D70B7"/>
                </a:solidFill>
                <a:latin typeface="Arial Narrow" panose="020B0606020202030204" pitchFamily="34" charset="0"/>
              </a:rPr>
              <a:t>10 рабочих </a:t>
            </a: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дней)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		     </a:t>
            </a:r>
            <a:r>
              <a:rPr lang="ru-RU" sz="17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нарушение требований ч. 1 ст. 20 ФЗ № 152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7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информация (возможность ознакомления) не представлена субъекту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     </a:t>
            </a:r>
            <a:r>
              <a:rPr lang="ru-RU" sz="17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нарушение требований ч. 1 ст. 20 ФЗ № 152 (+ 19.7 КоАП РФ)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67" y="61384"/>
            <a:ext cx="1445684" cy="145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 rot="16200000">
            <a:off x="8154958" y="2968779"/>
            <a:ext cx="1723137" cy="5957827"/>
          </a:xfrm>
          <a:prstGeom prst="roundRect">
            <a:avLst/>
          </a:prstGeom>
          <a:solidFill>
            <a:schemeClr val="bg1"/>
          </a:solidFill>
          <a:ln w="63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6170084" y="5161668"/>
            <a:ext cx="582506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C1E78"/>
                </a:solidFill>
                <a:latin typeface="Arial Narrow" pitchFamily="34" charset="0"/>
              </a:rPr>
              <a:t>* Запрос должен содержать: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C1E78"/>
                </a:solidFill>
                <a:latin typeface="Arial Narrow" pitchFamily="34" charset="0"/>
              </a:rPr>
              <a:t>- № документа, удостоверяющего личность субъекта (представителя),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C1E78"/>
                </a:solidFill>
                <a:latin typeface="Arial Narrow" pitchFamily="34" charset="0"/>
              </a:rPr>
              <a:t>- сведения о дате его выдачи,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C1E78"/>
                </a:solidFill>
                <a:latin typeface="Arial Narrow" pitchFamily="34" charset="0"/>
              </a:rPr>
              <a:t>- сведения, подтверждающие участие субъекта в отношениях с оператором,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C1E78"/>
                </a:solidFill>
                <a:latin typeface="Arial Narrow" pitchFamily="34" charset="0"/>
              </a:rPr>
              <a:t>- подпись субъекта (представителя)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87885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: скругленные углы 32">
            <a:extLst>
              <a:ext uri="{FF2B5EF4-FFF2-40B4-BE49-F238E27FC236}"/>
            </a:extLst>
          </p:cNvPr>
          <p:cNvSpPr/>
          <p:nvPr/>
        </p:nvSpPr>
        <p:spPr>
          <a:xfrm>
            <a:off x="518585" y="2000251"/>
            <a:ext cx="11186583" cy="609600"/>
          </a:xfrm>
          <a:prstGeom prst="roundRect">
            <a:avLst/>
          </a:prstGeom>
          <a:solidFill>
            <a:srgbClr val="EBE4E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10809817" y="6229352"/>
            <a:ext cx="1126067" cy="486833"/>
          </a:xfrm>
        </p:spPr>
        <p:txBody>
          <a:bodyPr/>
          <a:lstStyle/>
          <a:p>
            <a:pPr algn="r">
              <a:defRPr/>
            </a:pPr>
            <a:fld id="{E4ADC7FA-5AFD-4FBD-A162-E381EFA4056F}" type="slidenum">
              <a:rPr lang="ru-RU" sz="19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16</a:t>
            </a:fld>
            <a:endParaRPr lang="ru-RU" sz="27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83685" y="137585"/>
            <a:ext cx="966258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FF0000"/>
                </a:solidFill>
                <a:latin typeface="Arial Narrow" pitchFamily="34" charset="0"/>
              </a:rPr>
              <a:t>Часть 5 статьи 13.11 КоАП РФ</a:t>
            </a:r>
            <a:r>
              <a:rPr lang="ru-RU" altLang="ru-RU" sz="1900" b="1" dirty="0">
                <a:solidFill>
                  <a:srgbClr val="3C1E78"/>
                </a:solidFill>
                <a:latin typeface="Arial Narrow" pitchFamily="34" charset="0"/>
              </a:rPr>
              <a:t> </a:t>
            </a:r>
            <a:r>
              <a:rPr lang="ru-RU" altLang="ru-RU" sz="1900" b="1" dirty="0">
                <a:latin typeface="Arial Narrow" pitchFamily="34" charset="0"/>
              </a:rPr>
              <a:t>- </a:t>
            </a:r>
            <a:r>
              <a:rPr lang="ru-RU" altLang="ru-RU" sz="1900" dirty="0">
                <a:latin typeface="Arial Narrow" pitchFamily="34" charset="0"/>
              </a:rPr>
              <a:t> невыполнение оператором в сроки, установленные законодательством Российской Федерации в области персональных данных, требования субъекта персональных данных или его представителя либо уполномоченного органа по защите прав субъектов персональных данных об уточнении персональных данных, их блокировании или уничтожении в случае, если персональные данные являются неполными, устаревшими, неточными, незаконно полученными или не являются необходимыми для заявленной цели обработки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67" y="61384"/>
            <a:ext cx="1445684" cy="145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/>
            </a:extLst>
          </p:cNvPr>
          <p:cNvSpPr txBox="1"/>
          <p:nvPr/>
        </p:nvSpPr>
        <p:spPr>
          <a:xfrm>
            <a:off x="518585" y="2777067"/>
            <a:ext cx="10723033" cy="2093384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неправомерная обработка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 субъекта третьими лицами (осуществлении телефонных звонков субъекту) в целях взыскания просроченной задолженности лицами, не имеющими правовых оснований на осуществление таких звонков)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    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нарушение требований ч. 3 ст. 21 ФЗ № 152 (ч. 1 ст. 6 ФЗ № 152) 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 обработка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 Оператором, выразившаяся в размещении </a:t>
            </a:r>
            <a:r>
              <a:rPr lang="ru-RU" sz="16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600" b="1" dirty="0">
                <a:solidFill>
                  <a:srgbClr val="1D70B7"/>
                </a:solidFill>
                <a:latin typeface="Arial Narrow" panose="020B0606020202030204" pitchFamily="34" charset="0"/>
              </a:rPr>
              <a:t> субъекта на сайте Оператора в отсутствие правовых оснований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нарушение требований ч. 3 ст. 21 ФЗ № 152 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(ст. 10.1 ФЗ № 152)</a:t>
            </a:r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8585" y="2087034"/>
            <a:ext cx="11349567" cy="100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683169"/>
              </a:buClr>
              <a:buSzPct val="120000"/>
              <a:buFontTx/>
              <a:buNone/>
            </a:pPr>
            <a:r>
              <a:rPr lang="ru-RU" altLang="ru-RU" sz="1900" b="1">
                <a:solidFill>
                  <a:srgbClr val="3C1E78"/>
                </a:solidFill>
                <a:latin typeface="Arial Narrow" pitchFamily="34" charset="0"/>
              </a:rPr>
              <a:t>СЛУЧАИ ПРИВЛЕЧЕНИЯ ОПЕРАТОРОВ К АДМИНИСТРАТИВНОЙ ОТВЕТСТВЕННОСТИ ПО Ч. 5 СТ. 13.11 КоАП РФ:</a:t>
            </a:r>
          </a:p>
          <a:p>
            <a:pPr algn="ctr" eaLnBrk="1" hangingPunct="1">
              <a:spcBef>
                <a:spcPct val="0"/>
              </a:spcBef>
              <a:buClr>
                <a:srgbClr val="683169"/>
              </a:buClr>
              <a:buSzPct val="120000"/>
              <a:buFontTx/>
              <a:buNone/>
            </a:pPr>
            <a:r>
              <a:rPr lang="ru-RU" altLang="ru-RU" sz="1900" b="1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 rot="16200000">
            <a:off x="7477765" y="2462782"/>
            <a:ext cx="2137660" cy="6315455"/>
          </a:xfrm>
          <a:prstGeom prst="roundRect">
            <a:avLst/>
          </a:prstGeom>
          <a:solidFill>
            <a:schemeClr val="bg1"/>
          </a:solidFill>
          <a:ln w="63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9" name="TextBox 27"/>
          <p:cNvSpPr txBox="1">
            <a:spLocks noChangeArrowheads="1"/>
          </p:cNvSpPr>
          <p:nvPr/>
        </p:nvSpPr>
        <p:spPr bwMode="auto">
          <a:xfrm>
            <a:off x="5596467" y="4656667"/>
            <a:ext cx="5825067" cy="196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3C1E78"/>
                </a:solidFill>
                <a:latin typeface="Arial Narrow" pitchFamily="34" charset="0"/>
              </a:rPr>
              <a:t>*- 3 дня на прекращение (в случае выявления неправомерной обработки);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3C1E78"/>
                </a:solidFill>
                <a:latin typeface="Arial Narrow" pitchFamily="34" charset="0"/>
              </a:rPr>
              <a:t>- 10 дней на уничтожение (в случае, если обеспечить правомерность обработки персональных данных невозможно);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3C1E78"/>
                </a:solidFill>
                <a:latin typeface="Arial Narrow" pitchFamily="34" charset="0"/>
              </a:rPr>
              <a:t>- об устранении нарушений или об уничтожении ПДн оператор уведомляет субъекта (представителя),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3C1E78"/>
                </a:solidFill>
                <a:latin typeface="Arial Narrow" pitchFamily="34" charset="0"/>
              </a:rPr>
              <a:t>- если запрос (требование) направлено Роскомнадзором – оператор уведомляет Роскомнадзор об устранении нарушений или об уничтожении ПДн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6197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  <p:bldP spid="35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32">
            <a:extLst>
              <a:ext uri="{FF2B5EF4-FFF2-40B4-BE49-F238E27FC236}"/>
            </a:extLst>
          </p:cNvPr>
          <p:cNvSpPr/>
          <p:nvPr/>
        </p:nvSpPr>
        <p:spPr>
          <a:xfrm>
            <a:off x="448734" y="2525185"/>
            <a:ext cx="11178117" cy="656167"/>
          </a:xfrm>
          <a:prstGeom prst="roundRect">
            <a:avLst/>
          </a:prstGeom>
          <a:solidFill>
            <a:srgbClr val="EBE4E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10809817" y="6229352"/>
            <a:ext cx="1126067" cy="486833"/>
          </a:xfrm>
        </p:spPr>
        <p:txBody>
          <a:bodyPr/>
          <a:lstStyle/>
          <a:p>
            <a:pPr algn="r">
              <a:defRPr/>
            </a:pPr>
            <a:fld id="{FCE8BF08-9009-4355-80F0-76458885246A}" type="slidenum">
              <a:rPr lang="ru-RU" sz="19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17</a:t>
            </a:fld>
            <a:endParaRPr lang="ru-RU" sz="27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151" y="228601"/>
            <a:ext cx="98806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FF0000"/>
                </a:solidFill>
                <a:latin typeface="Arial Narrow" pitchFamily="34" charset="0"/>
              </a:rPr>
              <a:t>Часть 6 статьи 13.11 КоАП РФ - </a:t>
            </a:r>
            <a:r>
              <a:rPr lang="ru-RU" altLang="ru-RU" sz="19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altLang="ru-RU" sz="1900" dirty="0">
                <a:latin typeface="Arial Narrow" pitchFamily="34" charset="0"/>
              </a:rPr>
              <a:t>Невыполнение оператором при обработке персональных данных без использования средств автоматизации обязанности по соблюдению условий, обеспечивающих в соответствии с законодательством Российской Федерации в области персональных данных сохранность персональных данных при хранении материальных носителей персональных данных и исключающих несанкционированный к ним доступ, если это повлекло неправомерный или случайный доступ к персональным данным, их уничтожение, изменение, блокирование, копирование, предоставление, распространение либо иные неправомерные действия в отношении персональных данных, при отсутствии признаков уголовно наказуемого деяния</a:t>
            </a: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361951" y="2686051"/>
            <a:ext cx="11349567" cy="3939536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3C1E78"/>
                </a:solidFill>
                <a:latin typeface="Arial Narrow" panose="020B0606020202030204" pitchFamily="34" charset="0"/>
              </a:rPr>
              <a:t>СЛУЧАИ ПРИВЛЕЧЕНИЯ ОПЕРАТОРОВ К АДМИНИСТРАТИВНОЙ ОТВЕТСТВЕННОСТИ ПО Ч. 6 СТ. 13.11 КоАП РФ:</a:t>
            </a:r>
          </a:p>
          <a:p>
            <a:pPr algn="ctr"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 defTabSz="0">
              <a:buClr>
                <a:srgbClr val="683169"/>
              </a:buClr>
              <a:buSzPct val="120000"/>
              <a:defRPr/>
            </a:pP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нарушение требований п. 15 687 ПП РФ </a:t>
            </a:r>
            <a:endParaRPr lang="ru-RU" sz="19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9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в медицинской организации на обратной стороне медицинских карт содержатся </a:t>
            </a:r>
            <a:r>
              <a:rPr lang="ru-RU" sz="17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 иных пациентов</a:t>
            </a: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ru-RU" sz="17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заявления, анкеты, содержащие </a:t>
            </a:r>
            <a:r>
              <a:rPr lang="ru-RU" sz="17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, расположены в местах, доступных для ознакомления всеми посетителями помещения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7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почтовые извещения, содержащие </a:t>
            </a:r>
            <a:r>
              <a:rPr lang="ru-RU" sz="17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, расположены в местах, доступных для ознакомления всеми посетителями помещения</a:t>
            </a:r>
          </a:p>
          <a:p>
            <a:pPr defTabSz="0">
              <a:buClr>
                <a:srgbClr val="683169"/>
              </a:buClr>
              <a:buSzPct val="120000"/>
              <a:defRPr/>
            </a:pPr>
            <a:endParaRPr lang="ru-RU" sz="17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  <a:p>
            <a:pPr marL="228594" indent="-228594" defTabSz="0">
              <a:buClr>
                <a:srgbClr val="68316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документы, содержащие </a:t>
            </a:r>
            <a:r>
              <a:rPr lang="ru-RU" sz="1700" b="1" dirty="0" err="1">
                <a:solidFill>
                  <a:srgbClr val="1D70B7"/>
                </a:solidFill>
                <a:latin typeface="Arial Narrow" panose="020B0606020202030204" pitchFamily="34" charset="0"/>
              </a:rPr>
              <a:t>ПДн</a:t>
            </a:r>
            <a:r>
              <a:rPr lang="ru-RU" sz="1700" b="1" dirty="0">
                <a:solidFill>
                  <a:srgbClr val="1D70B7"/>
                </a:solidFill>
                <a:latin typeface="Arial Narrow" panose="020B0606020202030204" pitchFamily="34" charset="0"/>
              </a:rPr>
              <a:t>, расположены в общественных местах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67" y="61384"/>
            <a:ext cx="1445684" cy="145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3968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74BA86B-E729-4815-9DE9-159D4FB6A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F3761AF-218F-4008-8803-4E0C410BE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4655937"/>
            <a:ext cx="9144000" cy="2052681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3600" b="1" dirty="0" smtClean="0">
                <a:latin typeface="Arial Narrow" pitchFamily="34" charset="0"/>
              </a:rPr>
              <a:t>Контакты Управления Роскомнадзора по Самарской области:</a:t>
            </a:r>
            <a:endParaRPr lang="ru-RU" altLang="ru-RU" sz="3600" b="1" dirty="0">
              <a:latin typeface="Arial Narrow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ru-RU" altLang="ru-RU" sz="3600" dirty="0">
              <a:latin typeface="Arial Narrow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3600" b="1" dirty="0">
                <a:latin typeface="Arial Narrow" pitchFamily="34" charset="0"/>
              </a:rPr>
              <a:t>тел. (846) 250-05-82,</a:t>
            </a:r>
            <a:br>
              <a:rPr lang="ru-RU" altLang="ru-RU" sz="3600" b="1" dirty="0">
                <a:latin typeface="Arial Narrow" pitchFamily="34" charset="0"/>
              </a:rPr>
            </a:br>
            <a:r>
              <a:rPr lang="ru-RU" altLang="ru-RU" sz="3600" b="1" dirty="0">
                <a:latin typeface="Arial Narrow" pitchFamily="34" charset="0"/>
              </a:rPr>
              <a:t>тел. (846) 250-05-83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3600" b="1" dirty="0">
                <a:latin typeface="Arial Narrow" pitchFamily="34" charset="0"/>
              </a:rPr>
              <a:t>тел. (846) 250-05-97</a:t>
            </a:r>
          </a:p>
          <a:p>
            <a:pPr>
              <a:spcBef>
                <a:spcPct val="0"/>
              </a:spcBef>
              <a:defRPr/>
            </a:pPr>
            <a:endParaRPr lang="ru-RU" altLang="ru-RU" sz="3600" b="1" dirty="0">
              <a:latin typeface="Arial Narrow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ru-RU" sz="3600" dirty="0">
                <a:latin typeface="Arial Narrow" pitchFamily="34" charset="0"/>
              </a:rPr>
              <a:t>e-mail: </a:t>
            </a:r>
            <a:r>
              <a:rPr lang="en-US" altLang="ru-RU" sz="3600" dirty="0" err="1">
                <a:latin typeface="Arial Narrow" pitchFamily="34" charset="0"/>
              </a:rPr>
              <a:t>rsockanc</a:t>
            </a:r>
            <a:r>
              <a:rPr lang="ru-RU" altLang="ru-RU" sz="3600" dirty="0">
                <a:latin typeface="Arial Narrow" pitchFamily="34" charset="0"/>
              </a:rPr>
              <a:t>63</a:t>
            </a:r>
            <a:r>
              <a:rPr lang="en-US" altLang="ru-RU" sz="3600" dirty="0">
                <a:latin typeface="Arial Narrow" pitchFamily="34" charset="0"/>
              </a:rPr>
              <a:t>@rkn.gov.ru</a:t>
            </a:r>
            <a:r>
              <a:rPr lang="ru-RU" altLang="ru-RU" sz="3600" dirty="0">
                <a:latin typeface="Arial Narrow" pitchFamily="34" charset="0"/>
              </a:rPr>
              <a:t>,</a:t>
            </a:r>
          </a:p>
          <a:p>
            <a:pPr>
              <a:spcBef>
                <a:spcPct val="0"/>
              </a:spcBef>
              <a:defRPr/>
            </a:pPr>
            <a:r>
              <a:rPr lang="en-US" altLang="ru-RU" sz="3600" dirty="0">
                <a:latin typeface="Arial Narrow" pitchFamily="34" charset="0"/>
              </a:rPr>
              <a:t> </a:t>
            </a:r>
          </a:p>
          <a:p>
            <a:pPr>
              <a:spcBef>
                <a:spcPct val="0"/>
              </a:spcBef>
              <a:defRPr/>
            </a:pPr>
            <a:r>
              <a:rPr lang="en-US" altLang="ru-RU" sz="2000" b="1" dirty="0">
                <a:latin typeface="Arial Narrow" pitchFamily="34" charset="0"/>
              </a:rPr>
              <a:t>https://</a:t>
            </a:r>
            <a:r>
              <a:rPr lang="ru-RU" altLang="ru-RU" sz="2000" b="1" dirty="0">
                <a:latin typeface="Arial Narrow" pitchFamily="34" charset="0"/>
              </a:rPr>
              <a:t>63</a:t>
            </a:r>
            <a:r>
              <a:rPr lang="en-US" altLang="ru-RU" sz="2000" b="1" dirty="0">
                <a:latin typeface="Arial Narrow" pitchFamily="34" charset="0"/>
              </a:rPr>
              <a:t>.rkn.gov.ru</a:t>
            </a:r>
            <a:endParaRPr lang="ru-RU" altLang="ru-RU" sz="2000" b="1" dirty="0">
              <a:latin typeface="Arial Narrow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7DA243C-6ED1-4298-BA0A-E8CD3EBBF0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64300"/>
            <a:ext cx="2743200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DAC419-DBD0-4011-8932-ADEBC7CE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dirty="0" smtClean="0"/>
              <a:t>Типовые нарушения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6D3B25-8E99-4905-8E2C-212CD27C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t>2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5317" y="1369660"/>
            <a:ext cx="10692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Непринятие оператором мер, необходимых и достаточных для обеспечения выполнения обязанностей, предусмотренных Федеральным законом от 27 июля 2006 № 152-ФЗ «О персональных данных» и принятыми в соответствии с ним нормативными правовыми актами </a:t>
            </a: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(ст. 18.1 Федерального закона от 27 июля 2006 № 152-ФЗ «О персональных данных»)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7AA6CEA5-B0BE-08DC-538F-CC9EAD1A62EC}"/>
              </a:ext>
            </a:extLst>
          </p:cNvPr>
          <p:cNvSpPr/>
          <p:nvPr/>
        </p:nvSpPr>
        <p:spPr>
          <a:xfrm>
            <a:off x="651850" y="1369660"/>
            <a:ext cx="10957098" cy="985561"/>
          </a:xfrm>
          <a:prstGeom prst="roundRect">
            <a:avLst>
              <a:gd name="adj" fmla="val 4906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0" y="2742352"/>
            <a:ext cx="99345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19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DAC419-DBD0-4011-8932-ADEBC7CE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dirty="0" smtClean="0"/>
              <a:t>Типовые нарушения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6D3B25-8E99-4905-8E2C-212CD27C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t>3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5317" y="1369660"/>
            <a:ext cx="10692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Непринятие оператором мер, необходимых и достаточных для обеспечения выполнения обязанностей, предусмотренных Федеральным законом от 27 июля 2006 № 152-ФЗ «О персональных данных» и принятыми в соответствии с ним нормативными правовыми актами </a:t>
            </a: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(ст. 18.1 Федерального закона от 27 июля 2006 № 152-ФЗ «О персональных данных»)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7AA6CEA5-B0BE-08DC-538F-CC9EAD1A62EC}"/>
              </a:ext>
            </a:extLst>
          </p:cNvPr>
          <p:cNvSpPr/>
          <p:nvPr/>
        </p:nvSpPr>
        <p:spPr>
          <a:xfrm>
            <a:off x="651850" y="1369660"/>
            <a:ext cx="10957098" cy="985561"/>
          </a:xfrm>
          <a:prstGeom prst="roundRect">
            <a:avLst>
              <a:gd name="adj" fmla="val 4906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2" y="2627062"/>
            <a:ext cx="98774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34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DAC419-DBD0-4011-8932-ADEBC7CE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dirty="0" smtClean="0"/>
              <a:t>Типовые нарушения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6D3B25-8E99-4905-8E2C-212CD27C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t>4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5317" y="1369660"/>
            <a:ext cx="10692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Непринятие оператором мер, необходимых и достаточных для обеспечения выполнения обязанностей, предусмотренных Федеральным законом от 27 июля 2006 № 152-ФЗ «О персональных данных» и принятыми в соответствии с ним нормативными правовыми актами </a:t>
            </a: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(ст. 18.1 Федерального закона от 27 июля 2006 № 152-ФЗ «О персональных данных»)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7AA6CEA5-B0BE-08DC-538F-CC9EAD1A62EC}"/>
              </a:ext>
            </a:extLst>
          </p:cNvPr>
          <p:cNvSpPr/>
          <p:nvPr/>
        </p:nvSpPr>
        <p:spPr>
          <a:xfrm>
            <a:off x="651850" y="1369660"/>
            <a:ext cx="10957098" cy="985561"/>
          </a:xfrm>
          <a:prstGeom prst="roundRect">
            <a:avLst>
              <a:gd name="adj" fmla="val 4906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0" y="2385323"/>
            <a:ext cx="9772650" cy="43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62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DAC419-DBD0-4011-8932-ADEBC7CE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dirty="0" smtClean="0"/>
              <a:t>Типовые нарушения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6D3B25-8E99-4905-8E2C-212CD27C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t>5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5317" y="1369660"/>
            <a:ext cx="10692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Непринятие оператором мер, необходимых и достаточных для обеспечения выполнения обязанностей, предусмотренных Федеральным законом от 27 июля 2006 </a:t>
            </a:r>
            <a:r>
              <a:rPr lang="ru-RU" sz="2000" dirty="0" smtClean="0"/>
              <a:t>№ </a:t>
            </a:r>
            <a:r>
              <a:rPr lang="ru-RU" sz="2000" dirty="0"/>
              <a:t>152-ФЗ </a:t>
            </a:r>
            <a:r>
              <a:rPr lang="ru-RU" sz="2000" dirty="0" smtClean="0"/>
              <a:t>«О </a:t>
            </a:r>
            <a:r>
              <a:rPr lang="ru-RU" sz="2000" dirty="0"/>
              <a:t>персональных </a:t>
            </a:r>
            <a:r>
              <a:rPr lang="ru-RU" sz="2000" dirty="0" smtClean="0"/>
              <a:t>данных» </a:t>
            </a:r>
            <a:r>
              <a:rPr lang="ru-RU" sz="2000" dirty="0"/>
              <a:t>и принятыми в соответствии с ним нормативными правовыми </a:t>
            </a:r>
            <a:r>
              <a:rPr lang="ru-RU" sz="2000" dirty="0" smtClean="0"/>
              <a:t>актами 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(ст. 18.1 Федерального закона </a:t>
            </a: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от 27 июля 2006 № 152-ФЗ «О персональных данных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»)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7AA6CEA5-B0BE-08DC-538F-CC9EAD1A62EC}"/>
              </a:ext>
            </a:extLst>
          </p:cNvPr>
          <p:cNvSpPr/>
          <p:nvPr/>
        </p:nvSpPr>
        <p:spPr>
          <a:xfrm>
            <a:off x="651850" y="1369660"/>
            <a:ext cx="10957098" cy="985561"/>
          </a:xfrm>
          <a:prstGeom prst="roundRect">
            <a:avLst>
              <a:gd name="adj" fmla="val 4906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0" y="2385323"/>
            <a:ext cx="9753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62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DAC419-DBD0-4011-8932-ADEBC7CE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dirty="0"/>
              <a:t>Типовые нарушения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6D3B25-8E99-4905-8E2C-212CD27C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t>6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5317" y="1369660"/>
            <a:ext cx="1069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Отсутствие у оператора места (мест) хранения персональных данных (материальных носителей), перечня лиц, осуществляющих обработку персональных данных либо имеющих к ним </a:t>
            </a:r>
            <a:r>
              <a:rPr lang="ru-RU" dirty="0" smtClean="0"/>
              <a:t>доступ (п. 13 Постановления Правительства РФ от 15.09.2008 № 687*)</a:t>
            </a:r>
          </a:p>
          <a:p>
            <a:pPr algn="just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* распространяется исключительно на материальные носители персональных данных (дела, папки, журналы)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="" xmlns:a16="http://schemas.microsoft.com/office/drawing/2014/main" id="{EAD356C7-34BB-1925-320B-09821DF2A31C}"/>
              </a:ext>
            </a:extLst>
          </p:cNvPr>
          <p:cNvSpPr/>
          <p:nvPr/>
        </p:nvSpPr>
        <p:spPr>
          <a:xfrm rot="16200000">
            <a:off x="-29816" y="1915286"/>
            <a:ext cx="1356921" cy="1360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7AA6CEA5-B0BE-08DC-538F-CC9EAD1A62EC}"/>
              </a:ext>
            </a:extLst>
          </p:cNvPr>
          <p:cNvSpPr/>
          <p:nvPr/>
        </p:nvSpPr>
        <p:spPr>
          <a:xfrm>
            <a:off x="580597" y="1304875"/>
            <a:ext cx="11025896" cy="1356920"/>
          </a:xfrm>
          <a:prstGeom prst="roundRect">
            <a:avLst>
              <a:gd name="adj" fmla="val 4906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7" y="2686050"/>
            <a:ext cx="6858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5" y="4171950"/>
            <a:ext cx="5800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597" y="4725909"/>
            <a:ext cx="5974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30646"/>
                </a:solidFill>
              </a:rPr>
              <a:t>Издание локального акта об утверждении </a:t>
            </a:r>
          </a:p>
          <a:p>
            <a:r>
              <a:rPr lang="ru-RU" sz="2400" dirty="0" smtClean="0">
                <a:solidFill>
                  <a:srgbClr val="230646"/>
                </a:solidFill>
              </a:rPr>
              <a:t>мест хранения                                                         </a:t>
            </a:r>
            <a:endParaRPr lang="ru-RU" sz="2400" dirty="0">
              <a:solidFill>
                <a:srgbClr val="230646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28" y="3950140"/>
            <a:ext cx="571566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5468293" y="5141407"/>
            <a:ext cx="713270" cy="335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9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DAC419-DBD0-4011-8932-ADEBC7CE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dirty="0"/>
              <a:t>Типовые нарушения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6D3B25-8E99-4905-8E2C-212CD27C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t>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5317" y="1369660"/>
            <a:ext cx="1069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Отсутствие у оператора места (мест) хранения персональных данных (материальных носителей), перечня лиц, осуществляющих обработку персональных данных либо имеющих к ним </a:t>
            </a:r>
            <a:r>
              <a:rPr lang="ru-RU" dirty="0" smtClean="0"/>
              <a:t>доступ (п. 13 Постановления Правительства РФ от 15.09.2008 № 687*)</a:t>
            </a:r>
          </a:p>
          <a:p>
            <a:pPr algn="just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* распространяется исключительно на материальные носители персональных данных (дела, папки, журналы)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="" xmlns:a16="http://schemas.microsoft.com/office/drawing/2014/main" id="{EAD356C7-34BB-1925-320B-09821DF2A31C}"/>
              </a:ext>
            </a:extLst>
          </p:cNvPr>
          <p:cNvSpPr/>
          <p:nvPr/>
        </p:nvSpPr>
        <p:spPr>
          <a:xfrm rot="16200000">
            <a:off x="-29816" y="1915286"/>
            <a:ext cx="1356921" cy="1360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7AA6CEA5-B0BE-08DC-538F-CC9EAD1A62EC}"/>
              </a:ext>
            </a:extLst>
          </p:cNvPr>
          <p:cNvSpPr/>
          <p:nvPr/>
        </p:nvSpPr>
        <p:spPr>
          <a:xfrm>
            <a:off x="580597" y="1304875"/>
            <a:ext cx="11025896" cy="1356920"/>
          </a:xfrm>
          <a:prstGeom prst="roundRect">
            <a:avLst>
              <a:gd name="adj" fmla="val 4906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7" y="2815722"/>
            <a:ext cx="90392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3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DAC419-DBD0-4011-8932-ADEBC7CE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dirty="0"/>
              <a:t>Типовые нарушения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6D3B25-8E99-4905-8E2C-212CD27C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t>8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5317" y="1369660"/>
            <a:ext cx="1069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Несоблюдение оператором требований по информированию лиц, осуществляющих обработку персональных данных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без использования средств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автоматизации</a:t>
            </a:r>
            <a:r>
              <a:rPr lang="ru-RU" dirty="0" smtClean="0"/>
              <a:t> (п. 6 Постановление Правительства РФ от 15.09.2008 № 687)</a:t>
            </a:r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="" xmlns:a16="http://schemas.microsoft.com/office/drawing/2014/main" id="{EAD356C7-34BB-1925-320B-09821DF2A31C}"/>
              </a:ext>
            </a:extLst>
          </p:cNvPr>
          <p:cNvSpPr/>
          <p:nvPr/>
        </p:nvSpPr>
        <p:spPr>
          <a:xfrm rot="16200000">
            <a:off x="293086" y="1592383"/>
            <a:ext cx="711118" cy="1360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7AA6CEA5-B0BE-08DC-538F-CC9EAD1A62EC}"/>
              </a:ext>
            </a:extLst>
          </p:cNvPr>
          <p:cNvSpPr/>
          <p:nvPr/>
        </p:nvSpPr>
        <p:spPr>
          <a:xfrm>
            <a:off x="580597" y="1304875"/>
            <a:ext cx="11025896" cy="711116"/>
          </a:xfrm>
          <a:prstGeom prst="roundRect">
            <a:avLst>
              <a:gd name="adj" fmla="val 4906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6" y="2215552"/>
            <a:ext cx="960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3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DAC419-DBD0-4011-8932-ADEBC7CE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dirty="0"/>
              <a:t>Типовые нарушения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6D3B25-8E99-4905-8E2C-212CD27C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t>9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5317" y="1369660"/>
            <a:ext cx="1069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Несоблюдение оператором требований по информированию лиц, осуществляющих обработку персональных данных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без использования средств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автоматизации</a:t>
            </a:r>
            <a:r>
              <a:rPr lang="ru-RU" dirty="0" smtClean="0"/>
              <a:t> (п. 6 Постановление Правительства РФ от 15.09.2008 № 687)</a:t>
            </a:r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="" xmlns:a16="http://schemas.microsoft.com/office/drawing/2014/main" id="{EAD356C7-34BB-1925-320B-09821DF2A31C}"/>
              </a:ext>
            </a:extLst>
          </p:cNvPr>
          <p:cNvSpPr/>
          <p:nvPr/>
        </p:nvSpPr>
        <p:spPr>
          <a:xfrm rot="16200000">
            <a:off x="293086" y="1592383"/>
            <a:ext cx="711118" cy="1360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7AA6CEA5-B0BE-08DC-538F-CC9EAD1A62EC}"/>
              </a:ext>
            </a:extLst>
          </p:cNvPr>
          <p:cNvSpPr/>
          <p:nvPr/>
        </p:nvSpPr>
        <p:spPr>
          <a:xfrm>
            <a:off x="580597" y="1304875"/>
            <a:ext cx="11025896" cy="711116"/>
          </a:xfrm>
          <a:prstGeom prst="roundRect">
            <a:avLst>
              <a:gd name="adj" fmla="val 4906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7" y="2201737"/>
            <a:ext cx="94488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040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Роскомнадзор">
  <a:themeElements>
    <a:clrScheme name="ГРЧЦ">
      <a:dk1>
        <a:srgbClr val="262626"/>
      </a:dk1>
      <a:lt1>
        <a:sysClr val="window" lastClr="FFFFFF"/>
      </a:lt1>
      <a:dk2>
        <a:srgbClr val="005390"/>
      </a:dk2>
      <a:lt2>
        <a:srgbClr val="E9E9E9"/>
      </a:lt2>
      <a:accent1>
        <a:srgbClr val="005390"/>
      </a:accent1>
      <a:accent2>
        <a:srgbClr val="00A1DE"/>
      </a:accent2>
      <a:accent3>
        <a:srgbClr val="BF0000"/>
      </a:accent3>
      <a:accent4>
        <a:srgbClr val="F79646"/>
      </a:accent4>
      <a:accent5>
        <a:srgbClr val="FFC000"/>
      </a:accent5>
      <a:accent6>
        <a:srgbClr val="1D7560"/>
      </a:accent6>
      <a:hlink>
        <a:srgbClr val="0070C0"/>
      </a:hlink>
      <a:folHlink>
        <a:srgbClr val="800080"/>
      </a:folHlink>
    </a:clrScheme>
    <a:fontScheme name="DIN Pro">
      <a:majorFont>
        <a:latin typeface="DIN Pro Black"/>
        <a:ea typeface=""/>
        <a:cs typeface=""/>
      </a:majorFont>
      <a:minorFont>
        <a:latin typeface="DIN Pro Cond Medium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имер доклада ГД на ВКС 03.06_правка шаблона" id="{6EF135AF-4DDA-44AD-8901-0DA2B0728C27}" vid="{48EC9E10-8F01-4974-82E9-9B1FBDCD8D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РКН широкоформатный</Template>
  <TotalTime>11585</TotalTime>
  <Words>1793</Words>
  <Application>Microsoft Office PowerPoint</Application>
  <PresentationFormat>Произвольный</PresentationFormat>
  <Paragraphs>164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DIN Pro Black</vt:lpstr>
      <vt:lpstr>DIN Pro Cond Medium</vt:lpstr>
      <vt:lpstr>Wingdings</vt:lpstr>
      <vt:lpstr>Calibri</vt:lpstr>
      <vt:lpstr>Arial Narrow</vt:lpstr>
      <vt:lpstr>Роскомнадзор</vt:lpstr>
      <vt:lpstr>Типовые нарушения</vt:lpstr>
      <vt:lpstr>Типовые нарушения</vt:lpstr>
      <vt:lpstr>Типовые нарушения</vt:lpstr>
      <vt:lpstr>Типовые нарушения</vt:lpstr>
      <vt:lpstr>Типовые нарушения</vt:lpstr>
      <vt:lpstr>Типовые нарушения</vt:lpstr>
      <vt:lpstr>Типовые нарушения</vt:lpstr>
      <vt:lpstr>Типовые нарушения</vt:lpstr>
      <vt:lpstr>Типовые нарушения</vt:lpstr>
      <vt:lpstr>Типовые нарушения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Беспалов Виктор Андреевич</dc:creator>
  <cp:lastModifiedBy>nikitin_am</cp:lastModifiedBy>
  <cp:revision>332</cp:revision>
  <cp:lastPrinted>2021-06-10T15:23:51Z</cp:lastPrinted>
  <dcterms:created xsi:type="dcterms:W3CDTF">2021-06-09T14:27:09Z</dcterms:created>
  <dcterms:modified xsi:type="dcterms:W3CDTF">2023-07-24T12:31:03Z</dcterms:modified>
</cp:coreProperties>
</file>